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474" r:id="rId5"/>
    <p:sldId id="472" r:id="rId6"/>
    <p:sldId id="313" r:id="rId7"/>
    <p:sldId id="473" r:id="rId8"/>
    <p:sldId id="307" r:id="rId9"/>
    <p:sldId id="476" r:id="rId10"/>
    <p:sldId id="481" r:id="rId11"/>
    <p:sldId id="482" r:id="rId12"/>
    <p:sldId id="319" r:id="rId13"/>
    <p:sldId id="468" r:id="rId14"/>
    <p:sldId id="288" r:id="rId15"/>
    <p:sldId id="399" r:id="rId16"/>
    <p:sldId id="406" r:id="rId17"/>
    <p:sldId id="475" r:id="rId18"/>
    <p:sldId id="467" r:id="rId19"/>
    <p:sldId id="323" r:id="rId20"/>
    <p:sldId id="480" r:id="rId21"/>
    <p:sldId id="477" r:id="rId22"/>
    <p:sldId id="478" r:id="rId23"/>
    <p:sldId id="479" r:id="rId2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h T" initials="OT" lastIdx="1" clrIdx="0"/>
  <p:cmAuthor id="2" name="笠間 隆志" initials="笠間" lastIdx="1" clrIdx="1">
    <p:extLst>
      <p:ext uri="{19B8F6BF-5375-455C-9EA6-DF929625EA0E}">
        <p15:presenceInfo xmlns:p15="http://schemas.microsoft.com/office/powerpoint/2012/main" userId="笠間 隆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2E507A"/>
    <a:srgbClr val="F04AF4"/>
    <a:srgbClr val="FEF5E8"/>
    <a:srgbClr val="C02E00"/>
    <a:srgbClr val="09196B"/>
    <a:srgbClr val="FCFEE8"/>
    <a:srgbClr val="009ED6"/>
    <a:srgbClr val="EAE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0"/>
    <p:restoredTop sz="94632" autoAdjust="0"/>
  </p:normalViewPr>
  <p:slideViewPr>
    <p:cSldViewPr>
      <p:cViewPr varScale="1">
        <p:scale>
          <a:sx n="123" d="100"/>
          <a:sy n="123" d="100"/>
        </p:scale>
        <p:origin x="1146" y="90"/>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R2年度</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Sheet1!$B$1</c:f>
              <c:strCache>
                <c:ptCount val="1"/>
                <c:pt idx="0">
                  <c:v>拠点内</c:v>
                </c:pt>
              </c:strCache>
            </c:strRef>
          </c:tx>
          <c:spPr>
            <a:solidFill>
              <a:schemeClr val="accent1"/>
            </a:solidFill>
            <a:ln>
              <a:noFill/>
            </a:ln>
            <a:effectLst/>
          </c:spPr>
          <c:invertIfNegative val="0"/>
          <c:cat>
            <c:strRef>
              <c:f>Sheet1!$A$2:$A$3</c:f>
              <c:strCache>
                <c:ptCount val="2"/>
                <c:pt idx="0">
                  <c:v>申請課題数</c:v>
                </c:pt>
                <c:pt idx="1">
                  <c:v>採択課題数</c:v>
                </c:pt>
              </c:strCache>
            </c:strRef>
          </c:cat>
          <c:val>
            <c:numRef>
              <c:f>Sheet1!$B$2:$B$3</c:f>
              <c:numCache>
                <c:formatCode>General</c:formatCode>
                <c:ptCount val="2"/>
                <c:pt idx="0">
                  <c:v>11</c:v>
                </c:pt>
                <c:pt idx="1">
                  <c:v>4</c:v>
                </c:pt>
              </c:numCache>
            </c:numRef>
          </c:val>
          <c:extLst>
            <c:ext xmlns:c16="http://schemas.microsoft.com/office/drawing/2014/chart" uri="{C3380CC4-5D6E-409C-BE32-E72D297353CC}">
              <c16:uniqueId val="{00000000-B22F-BA41-8873-C81328062D5A}"/>
            </c:ext>
          </c:extLst>
        </c:ser>
        <c:ser>
          <c:idx val="1"/>
          <c:order val="1"/>
          <c:tx>
            <c:strRef>
              <c:f>Sheet1!$C$1</c:f>
              <c:strCache>
                <c:ptCount val="1"/>
                <c:pt idx="0">
                  <c:v>拠点外</c:v>
                </c:pt>
              </c:strCache>
            </c:strRef>
          </c:tx>
          <c:spPr>
            <a:solidFill>
              <a:schemeClr val="accent2"/>
            </a:solidFill>
            <a:ln>
              <a:noFill/>
            </a:ln>
            <a:effectLst/>
          </c:spPr>
          <c:invertIfNegative val="0"/>
          <c:cat>
            <c:strRef>
              <c:f>Sheet1!$A$2:$A$3</c:f>
              <c:strCache>
                <c:ptCount val="2"/>
                <c:pt idx="0">
                  <c:v>申請課題数</c:v>
                </c:pt>
                <c:pt idx="1">
                  <c:v>採択課題数</c:v>
                </c:pt>
              </c:strCache>
            </c:strRef>
          </c:cat>
          <c:val>
            <c:numRef>
              <c:f>Sheet1!$C$2:$C$3</c:f>
              <c:numCache>
                <c:formatCode>General</c:formatCode>
                <c:ptCount val="2"/>
                <c:pt idx="0">
                  <c:v>50</c:v>
                </c:pt>
                <c:pt idx="1">
                  <c:v>20</c:v>
                </c:pt>
              </c:numCache>
            </c:numRef>
          </c:val>
          <c:extLst>
            <c:ext xmlns:c16="http://schemas.microsoft.com/office/drawing/2014/chart" uri="{C3380CC4-5D6E-409C-BE32-E72D297353CC}">
              <c16:uniqueId val="{00000001-B22F-BA41-8873-C81328062D5A}"/>
            </c:ext>
          </c:extLst>
        </c:ser>
        <c:dLbls>
          <c:showLegendKey val="0"/>
          <c:showVal val="0"/>
          <c:showCatName val="0"/>
          <c:showSerName val="0"/>
          <c:showPercent val="0"/>
          <c:showBubbleSize val="0"/>
        </c:dLbls>
        <c:gapWidth val="95"/>
        <c:overlap val="100"/>
        <c:axId val="1262989280"/>
        <c:axId val="1262990928"/>
      </c:barChart>
      <c:catAx>
        <c:axId val="126298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262990928"/>
        <c:crosses val="autoZero"/>
        <c:auto val="1"/>
        <c:lblAlgn val="ctr"/>
        <c:lblOffset val="100"/>
        <c:noMultiLvlLbl val="0"/>
      </c:catAx>
      <c:valAx>
        <c:axId val="1262990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件数</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262989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R3年度</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Sheet1!$B$1</c:f>
              <c:strCache>
                <c:ptCount val="1"/>
                <c:pt idx="0">
                  <c:v>拠点内</c:v>
                </c:pt>
              </c:strCache>
            </c:strRef>
          </c:tx>
          <c:spPr>
            <a:solidFill>
              <a:schemeClr val="accent1"/>
            </a:solidFill>
            <a:ln>
              <a:noFill/>
            </a:ln>
            <a:effectLst/>
          </c:spPr>
          <c:invertIfNegative val="0"/>
          <c:cat>
            <c:strRef>
              <c:f>Sheet1!$A$2:$A$3</c:f>
              <c:strCache>
                <c:ptCount val="2"/>
                <c:pt idx="0">
                  <c:v>申請課題数</c:v>
                </c:pt>
                <c:pt idx="1">
                  <c:v>採択課題数</c:v>
                </c:pt>
              </c:strCache>
            </c:strRef>
          </c:cat>
          <c:val>
            <c:numRef>
              <c:f>Sheet1!$B$2:$B$3</c:f>
              <c:numCache>
                <c:formatCode>General</c:formatCode>
                <c:ptCount val="2"/>
                <c:pt idx="0">
                  <c:v>10</c:v>
                </c:pt>
                <c:pt idx="1">
                  <c:v>5</c:v>
                </c:pt>
              </c:numCache>
            </c:numRef>
          </c:val>
          <c:extLst>
            <c:ext xmlns:c16="http://schemas.microsoft.com/office/drawing/2014/chart" uri="{C3380CC4-5D6E-409C-BE32-E72D297353CC}">
              <c16:uniqueId val="{00000000-AFCB-E743-9EDB-BEC02E7AE41E}"/>
            </c:ext>
          </c:extLst>
        </c:ser>
        <c:ser>
          <c:idx val="1"/>
          <c:order val="1"/>
          <c:tx>
            <c:strRef>
              <c:f>Sheet1!$C$1</c:f>
              <c:strCache>
                <c:ptCount val="1"/>
                <c:pt idx="0">
                  <c:v>拠点外</c:v>
                </c:pt>
              </c:strCache>
            </c:strRef>
          </c:tx>
          <c:spPr>
            <a:solidFill>
              <a:schemeClr val="accent2"/>
            </a:solidFill>
            <a:ln>
              <a:noFill/>
            </a:ln>
            <a:effectLst/>
          </c:spPr>
          <c:invertIfNegative val="0"/>
          <c:cat>
            <c:strRef>
              <c:f>Sheet1!$A$2:$A$3</c:f>
              <c:strCache>
                <c:ptCount val="2"/>
                <c:pt idx="0">
                  <c:v>申請課題数</c:v>
                </c:pt>
                <c:pt idx="1">
                  <c:v>採択課題数</c:v>
                </c:pt>
              </c:strCache>
            </c:strRef>
          </c:cat>
          <c:val>
            <c:numRef>
              <c:f>Sheet1!$C$2:$C$3</c:f>
              <c:numCache>
                <c:formatCode>General</c:formatCode>
                <c:ptCount val="2"/>
                <c:pt idx="0">
                  <c:v>41</c:v>
                </c:pt>
                <c:pt idx="1">
                  <c:v>15</c:v>
                </c:pt>
              </c:numCache>
            </c:numRef>
          </c:val>
          <c:extLst>
            <c:ext xmlns:c16="http://schemas.microsoft.com/office/drawing/2014/chart" uri="{C3380CC4-5D6E-409C-BE32-E72D297353CC}">
              <c16:uniqueId val="{00000001-AFCB-E743-9EDB-BEC02E7AE41E}"/>
            </c:ext>
          </c:extLst>
        </c:ser>
        <c:dLbls>
          <c:showLegendKey val="0"/>
          <c:showVal val="0"/>
          <c:showCatName val="0"/>
          <c:showSerName val="0"/>
          <c:showPercent val="0"/>
          <c:showBubbleSize val="0"/>
        </c:dLbls>
        <c:gapWidth val="95"/>
        <c:overlap val="100"/>
        <c:axId val="1262989280"/>
        <c:axId val="1262990928"/>
      </c:barChart>
      <c:catAx>
        <c:axId val="126298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262990928"/>
        <c:crosses val="autoZero"/>
        <c:auto val="1"/>
        <c:lblAlgn val="ctr"/>
        <c:lblOffset val="100"/>
        <c:noMultiLvlLbl val="0"/>
      </c:catAx>
      <c:valAx>
        <c:axId val="1262990928"/>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件数</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262989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R2年度</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がん</c:v>
                </c:pt>
                <c:pt idx="1">
                  <c:v>神経   </c:v>
                </c:pt>
                <c:pt idx="2">
                  <c:v>感染   </c:v>
                </c:pt>
                <c:pt idx="3">
                  <c:v>免疫   </c:v>
                </c:pt>
                <c:pt idx="4">
                  <c:v>呼吸器  </c:v>
                </c:pt>
                <c:pt idx="5">
                  <c:v>循環器  </c:v>
                </c:pt>
                <c:pt idx="6">
                  <c:v>消化器系 </c:v>
                </c:pt>
                <c:pt idx="7">
                  <c:v>血液  </c:v>
                </c:pt>
                <c:pt idx="8">
                  <c:v>筋・骨格 </c:v>
                </c:pt>
                <c:pt idx="9">
                  <c:v>耳鼻咽喉 </c:v>
                </c:pt>
                <c:pt idx="10">
                  <c:v>皮膚   </c:v>
                </c:pt>
                <c:pt idx="11">
                  <c:v>泌尿器系 </c:v>
                </c:pt>
                <c:pt idx="12">
                  <c:v>腎    </c:v>
                </c:pt>
                <c:pt idx="13">
                  <c:v>内分泌・代謝 </c:v>
                </c:pt>
                <c:pt idx="14">
                  <c:v>生殖器系 </c:v>
                </c:pt>
                <c:pt idx="15">
                  <c:v>歯    </c:v>
                </c:pt>
                <c:pt idx="16">
                  <c:v>眼    </c:v>
                </c:pt>
                <c:pt idx="17">
                  <c:v>精神   </c:v>
                </c:pt>
                <c:pt idx="18">
                  <c:v>疼痛   </c:v>
                </c:pt>
                <c:pt idx="19">
                  <c:v>小児</c:v>
                </c:pt>
                <c:pt idx="20">
                  <c:v>その他</c:v>
                </c:pt>
              </c:strCache>
            </c:strRef>
          </c:cat>
          <c:val>
            <c:numRef>
              <c:f>Sheet1!$B$2:$B$22</c:f>
              <c:numCache>
                <c:formatCode>General</c:formatCode>
                <c:ptCount val="21"/>
                <c:pt idx="0">
                  <c:v>23</c:v>
                </c:pt>
                <c:pt idx="1">
                  <c:v>12</c:v>
                </c:pt>
                <c:pt idx="2">
                  <c:v>11</c:v>
                </c:pt>
                <c:pt idx="3">
                  <c:v>9</c:v>
                </c:pt>
                <c:pt idx="4">
                  <c:v>8</c:v>
                </c:pt>
                <c:pt idx="5">
                  <c:v>7</c:v>
                </c:pt>
                <c:pt idx="6">
                  <c:v>9</c:v>
                </c:pt>
                <c:pt idx="7">
                  <c:v>5</c:v>
                </c:pt>
                <c:pt idx="8">
                  <c:v>4</c:v>
                </c:pt>
                <c:pt idx="9">
                  <c:v>6</c:v>
                </c:pt>
                <c:pt idx="10">
                  <c:v>3</c:v>
                </c:pt>
                <c:pt idx="11">
                  <c:v>4</c:v>
                </c:pt>
                <c:pt idx="12">
                  <c:v>5</c:v>
                </c:pt>
                <c:pt idx="13">
                  <c:v>4</c:v>
                </c:pt>
                <c:pt idx="14">
                  <c:v>3</c:v>
                </c:pt>
                <c:pt idx="15">
                  <c:v>3</c:v>
                </c:pt>
                <c:pt idx="16">
                  <c:v>2</c:v>
                </c:pt>
                <c:pt idx="17">
                  <c:v>1</c:v>
                </c:pt>
                <c:pt idx="18">
                  <c:v>1</c:v>
                </c:pt>
                <c:pt idx="19">
                  <c:v>1</c:v>
                </c:pt>
                <c:pt idx="20">
                  <c:v>0</c:v>
                </c:pt>
              </c:numCache>
            </c:numRef>
          </c:val>
          <c:extLst>
            <c:ext xmlns:c16="http://schemas.microsoft.com/office/drawing/2014/chart" uri="{C3380CC4-5D6E-409C-BE32-E72D297353CC}">
              <c16:uniqueId val="{00000000-7BFB-DE43-97D8-21DA36E3F768}"/>
            </c:ext>
          </c:extLst>
        </c:ser>
        <c:ser>
          <c:idx val="1"/>
          <c:order val="1"/>
          <c:tx>
            <c:strRef>
              <c:f>Sheet1!$C$1</c:f>
              <c:strCache>
                <c:ptCount val="1"/>
                <c:pt idx="0">
                  <c:v>R3年度</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がん</c:v>
                </c:pt>
                <c:pt idx="1">
                  <c:v>神経   </c:v>
                </c:pt>
                <c:pt idx="2">
                  <c:v>感染   </c:v>
                </c:pt>
                <c:pt idx="3">
                  <c:v>免疫   </c:v>
                </c:pt>
                <c:pt idx="4">
                  <c:v>呼吸器  </c:v>
                </c:pt>
                <c:pt idx="5">
                  <c:v>循環器  </c:v>
                </c:pt>
                <c:pt idx="6">
                  <c:v>消化器系 </c:v>
                </c:pt>
                <c:pt idx="7">
                  <c:v>血液  </c:v>
                </c:pt>
                <c:pt idx="8">
                  <c:v>筋・骨格 </c:v>
                </c:pt>
                <c:pt idx="9">
                  <c:v>耳鼻咽喉 </c:v>
                </c:pt>
                <c:pt idx="10">
                  <c:v>皮膚   </c:v>
                </c:pt>
                <c:pt idx="11">
                  <c:v>泌尿器系 </c:v>
                </c:pt>
                <c:pt idx="12">
                  <c:v>腎    </c:v>
                </c:pt>
                <c:pt idx="13">
                  <c:v>内分泌・代謝 </c:v>
                </c:pt>
                <c:pt idx="14">
                  <c:v>生殖器系 </c:v>
                </c:pt>
                <c:pt idx="15">
                  <c:v>歯    </c:v>
                </c:pt>
                <c:pt idx="16">
                  <c:v>眼    </c:v>
                </c:pt>
                <c:pt idx="17">
                  <c:v>精神   </c:v>
                </c:pt>
                <c:pt idx="18">
                  <c:v>疼痛   </c:v>
                </c:pt>
                <c:pt idx="19">
                  <c:v>小児</c:v>
                </c:pt>
                <c:pt idx="20">
                  <c:v>その他</c:v>
                </c:pt>
              </c:strCache>
            </c:strRef>
          </c:cat>
          <c:val>
            <c:numRef>
              <c:f>Sheet1!$C$2:$C$22</c:f>
              <c:numCache>
                <c:formatCode>General</c:formatCode>
                <c:ptCount val="21"/>
                <c:pt idx="0">
                  <c:v>18</c:v>
                </c:pt>
                <c:pt idx="1">
                  <c:v>8</c:v>
                </c:pt>
                <c:pt idx="2">
                  <c:v>7</c:v>
                </c:pt>
                <c:pt idx="3">
                  <c:v>9</c:v>
                </c:pt>
                <c:pt idx="4">
                  <c:v>7</c:v>
                </c:pt>
                <c:pt idx="5">
                  <c:v>8</c:v>
                </c:pt>
                <c:pt idx="6">
                  <c:v>5</c:v>
                </c:pt>
                <c:pt idx="7">
                  <c:v>5</c:v>
                </c:pt>
                <c:pt idx="8">
                  <c:v>6</c:v>
                </c:pt>
                <c:pt idx="9">
                  <c:v>3</c:v>
                </c:pt>
                <c:pt idx="10">
                  <c:v>6</c:v>
                </c:pt>
                <c:pt idx="11">
                  <c:v>3</c:v>
                </c:pt>
                <c:pt idx="12">
                  <c:v>1</c:v>
                </c:pt>
                <c:pt idx="13">
                  <c:v>2</c:v>
                </c:pt>
                <c:pt idx="14">
                  <c:v>3</c:v>
                </c:pt>
                <c:pt idx="15">
                  <c:v>2</c:v>
                </c:pt>
                <c:pt idx="16">
                  <c:v>2</c:v>
                </c:pt>
                <c:pt idx="17">
                  <c:v>3</c:v>
                </c:pt>
                <c:pt idx="18">
                  <c:v>3</c:v>
                </c:pt>
                <c:pt idx="19">
                  <c:v>2</c:v>
                </c:pt>
                <c:pt idx="20">
                  <c:v>5</c:v>
                </c:pt>
              </c:numCache>
            </c:numRef>
          </c:val>
          <c:extLst>
            <c:ext xmlns:c16="http://schemas.microsoft.com/office/drawing/2014/chart" uri="{C3380CC4-5D6E-409C-BE32-E72D297353CC}">
              <c16:uniqueId val="{00000001-7BFB-DE43-97D8-21DA36E3F768}"/>
            </c:ext>
          </c:extLst>
        </c:ser>
        <c:dLbls>
          <c:showLegendKey val="0"/>
          <c:showVal val="1"/>
          <c:showCatName val="0"/>
          <c:showSerName val="0"/>
          <c:showPercent val="0"/>
          <c:showBubbleSize val="0"/>
        </c:dLbls>
        <c:gapWidth val="95"/>
        <c:overlap val="100"/>
        <c:axId val="1287210144"/>
        <c:axId val="1287272912"/>
      </c:barChart>
      <c:catAx>
        <c:axId val="128721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287272912"/>
        <c:crosses val="autoZero"/>
        <c:auto val="1"/>
        <c:lblAlgn val="ctr"/>
        <c:lblOffset val="100"/>
        <c:noMultiLvlLbl val="0"/>
      </c:catAx>
      <c:valAx>
        <c:axId val="1287272912"/>
        <c:scaling>
          <c:orientation val="minMax"/>
        </c:scaling>
        <c:delete val="1"/>
        <c:axPos val="l"/>
        <c:numFmt formatCode="General" sourceLinked="1"/>
        <c:majorTickMark val="none"/>
        <c:minorTickMark val="none"/>
        <c:tickLblPos val="nextTo"/>
        <c:crossAx val="1287210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基盤技術</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R2年度</c:v>
                </c:pt>
                <c:pt idx="1">
                  <c:v>R3年度</c:v>
                </c:pt>
              </c:strCache>
            </c:strRef>
          </c:cat>
          <c:val>
            <c:numRef>
              <c:f>Sheet1!$B$2:$B$3</c:f>
              <c:numCache>
                <c:formatCode>0%</c:formatCode>
                <c:ptCount val="2"/>
                <c:pt idx="0">
                  <c:v>0.31868131868131866</c:v>
                </c:pt>
                <c:pt idx="1">
                  <c:v>0.3146067415730337</c:v>
                </c:pt>
              </c:numCache>
            </c:numRef>
          </c:val>
          <c:extLst>
            <c:ext xmlns:c16="http://schemas.microsoft.com/office/drawing/2014/chart" uri="{C3380CC4-5D6E-409C-BE32-E72D297353CC}">
              <c16:uniqueId val="{00000000-EE61-AD45-BC68-ECE74C9936EB}"/>
            </c:ext>
          </c:extLst>
        </c:ser>
        <c:ser>
          <c:idx val="1"/>
          <c:order val="1"/>
          <c:tx>
            <c:strRef>
              <c:f>Sheet1!$C$1</c:f>
              <c:strCache>
                <c:ptCount val="1"/>
                <c:pt idx="0">
                  <c:v>創薬・診断薬</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R2年度</c:v>
                </c:pt>
                <c:pt idx="1">
                  <c:v>R3年度</c:v>
                </c:pt>
              </c:strCache>
            </c:strRef>
          </c:cat>
          <c:val>
            <c:numRef>
              <c:f>Sheet1!$C$2:$C$3</c:f>
              <c:numCache>
                <c:formatCode>0%</c:formatCode>
                <c:ptCount val="2"/>
                <c:pt idx="0">
                  <c:v>0.46153846153846156</c:v>
                </c:pt>
                <c:pt idx="1">
                  <c:v>0.38202247191011235</c:v>
                </c:pt>
              </c:numCache>
            </c:numRef>
          </c:val>
          <c:extLst>
            <c:ext xmlns:c16="http://schemas.microsoft.com/office/drawing/2014/chart" uri="{C3380CC4-5D6E-409C-BE32-E72D297353CC}">
              <c16:uniqueId val="{00000001-EE61-AD45-BC68-ECE74C9936EB}"/>
            </c:ext>
          </c:extLst>
        </c:ser>
        <c:ser>
          <c:idx val="2"/>
          <c:order val="2"/>
          <c:tx>
            <c:strRef>
              <c:f>Sheet1!$D$1</c:f>
              <c:strCache>
                <c:ptCount val="1"/>
                <c:pt idx="0">
                  <c:v>機器・ソフトウェア</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R2年度</c:v>
                </c:pt>
                <c:pt idx="1">
                  <c:v>R3年度</c:v>
                </c:pt>
              </c:strCache>
            </c:strRef>
          </c:cat>
          <c:val>
            <c:numRef>
              <c:f>Sheet1!$D$2:$D$3</c:f>
              <c:numCache>
                <c:formatCode>0%</c:formatCode>
                <c:ptCount val="2"/>
                <c:pt idx="0">
                  <c:v>0.21978021978021978</c:v>
                </c:pt>
                <c:pt idx="1">
                  <c:v>0.30337078651685395</c:v>
                </c:pt>
              </c:numCache>
            </c:numRef>
          </c:val>
          <c:extLst>
            <c:ext xmlns:c16="http://schemas.microsoft.com/office/drawing/2014/chart" uri="{C3380CC4-5D6E-409C-BE32-E72D297353CC}">
              <c16:uniqueId val="{00000002-EE61-AD45-BC68-ECE74C9936EB}"/>
            </c:ext>
          </c:extLst>
        </c:ser>
        <c:dLbls>
          <c:showLegendKey val="0"/>
          <c:showVal val="1"/>
          <c:showCatName val="0"/>
          <c:showSerName val="0"/>
          <c:showPercent val="0"/>
          <c:showBubbleSize val="0"/>
        </c:dLbls>
        <c:gapWidth val="95"/>
        <c:overlap val="100"/>
        <c:axId val="1293467264"/>
        <c:axId val="1307224464"/>
      </c:barChart>
      <c:catAx>
        <c:axId val="1293467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307224464"/>
        <c:crosses val="autoZero"/>
        <c:auto val="1"/>
        <c:lblAlgn val="ctr"/>
        <c:lblOffset val="100"/>
        <c:noMultiLvlLbl val="0"/>
      </c:catAx>
      <c:valAx>
        <c:axId val="1307224464"/>
        <c:scaling>
          <c:orientation val="minMax"/>
        </c:scaling>
        <c:delete val="1"/>
        <c:axPos val="b"/>
        <c:numFmt formatCode="0%" sourceLinked="1"/>
        <c:majorTickMark val="none"/>
        <c:minorTickMark val="none"/>
        <c:tickLblPos val="nextTo"/>
        <c:crossAx val="1293467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0.375</cdr:x>
      <cdr:y>0.15203</cdr:y>
    </cdr:from>
    <cdr:to>
      <cdr:x>0.5</cdr:x>
      <cdr:y>0.24063</cdr:y>
    </cdr:to>
    <cdr:sp macro="" textlink="">
      <cdr:nvSpPr>
        <cdr:cNvPr id="2" name="TextBox 1">
          <a:extLst xmlns:a="http://schemas.openxmlformats.org/drawingml/2006/main">
            <a:ext uri="{FF2B5EF4-FFF2-40B4-BE49-F238E27FC236}">
              <a16:creationId xmlns:a16="http://schemas.microsoft.com/office/drawing/2014/main" id="{6F607BA5-2E7C-93EB-F90F-321564819144}"/>
            </a:ext>
          </a:extLst>
        </cdr:cNvPr>
        <cdr:cNvSpPr txBox="1"/>
      </cdr:nvSpPr>
      <cdr:spPr>
        <a:xfrm xmlns:a="http://schemas.openxmlformats.org/drawingml/2006/main">
          <a:off x="1512168" y="617863"/>
          <a:ext cx="50405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JP" sz="1600" dirty="0"/>
            <a:t>61</a:t>
          </a:r>
        </a:p>
      </cdr:txBody>
    </cdr:sp>
  </cdr:relSizeAnchor>
  <cdr:relSizeAnchor xmlns:cdr="http://schemas.openxmlformats.org/drawingml/2006/chartDrawing">
    <cdr:from>
      <cdr:x>0.72396</cdr:x>
      <cdr:y>0.49141</cdr:y>
    </cdr:from>
    <cdr:to>
      <cdr:x>0.84896</cdr:x>
      <cdr:y>0.58001</cdr:y>
    </cdr:to>
    <cdr:sp macro="" textlink="">
      <cdr:nvSpPr>
        <cdr:cNvPr id="3" name="TextBox 1">
          <a:extLst xmlns:a="http://schemas.openxmlformats.org/drawingml/2006/main">
            <a:ext uri="{FF2B5EF4-FFF2-40B4-BE49-F238E27FC236}">
              <a16:creationId xmlns:a16="http://schemas.microsoft.com/office/drawing/2014/main" id="{88C1D9BF-E2EC-8AC7-8655-40464FB9C621}"/>
            </a:ext>
          </a:extLst>
        </cdr:cNvPr>
        <cdr:cNvSpPr txBox="1"/>
      </cdr:nvSpPr>
      <cdr:spPr>
        <a:xfrm xmlns:a="http://schemas.openxmlformats.org/drawingml/2006/main">
          <a:off x="2919343" y="1997107"/>
          <a:ext cx="504056"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JP" sz="1600" dirty="0"/>
            <a:t>24</a:t>
          </a:r>
        </a:p>
      </cdr:txBody>
    </cdr:sp>
  </cdr:relSizeAnchor>
</c:userShapes>
</file>

<file path=ppt/drawings/drawing2.xml><?xml version="1.0" encoding="utf-8"?>
<c:userShapes xmlns:c="http://schemas.openxmlformats.org/drawingml/2006/chart">
  <cdr:relSizeAnchor xmlns:cdr="http://schemas.openxmlformats.org/drawingml/2006/chartDrawing">
    <cdr:from>
      <cdr:x>0.70523</cdr:x>
      <cdr:y>0.5071</cdr:y>
    </cdr:from>
    <cdr:to>
      <cdr:x>0.85609</cdr:x>
      <cdr:y>0.5904</cdr:y>
    </cdr:to>
    <cdr:sp macro="" textlink="">
      <cdr:nvSpPr>
        <cdr:cNvPr id="2" name="TextBox 10">
          <a:extLst xmlns:a="http://schemas.openxmlformats.org/drawingml/2006/main">
            <a:ext uri="{FF2B5EF4-FFF2-40B4-BE49-F238E27FC236}">
              <a16:creationId xmlns:a16="http://schemas.microsoft.com/office/drawing/2014/main" id="{65096C89-8B22-AD43-42E1-9BF124B9AEB2}"/>
            </a:ext>
          </a:extLst>
        </cdr:cNvPr>
        <cdr:cNvSpPr txBox="1"/>
      </cdr:nvSpPr>
      <cdr:spPr>
        <a:xfrm xmlns:a="http://schemas.openxmlformats.org/drawingml/2006/main">
          <a:off x="2843808" y="2060848"/>
          <a:ext cx="608349"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en-JP" sz="1600" dirty="0"/>
            <a:t>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C38B0342-F170-4B64-B5D7-6964C8626982}" type="datetimeFigureOut">
              <a:rPr kumimoji="1" lang="ja-JP" altLang="en-US" smtClean="0"/>
              <a:t>2022/5/9</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234D191-0ABF-4020-8085-AAD3B3B6E72E}" type="slidenum">
              <a:rPr kumimoji="1" lang="ja-JP" altLang="en-US" smtClean="0"/>
              <a:t>‹#›</a:t>
            </a:fld>
            <a:endParaRPr kumimoji="1" lang="ja-JP" altLang="en-US"/>
          </a:p>
        </p:txBody>
      </p:sp>
    </p:spTree>
    <p:extLst>
      <p:ext uri="{BB962C8B-B14F-4D97-AF65-F5344CB8AC3E}">
        <p14:creationId xmlns:p14="http://schemas.microsoft.com/office/powerpoint/2010/main" val="299413955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8A011C1-9C1D-438C-9961-183E27B379CD}" type="datetimeFigureOut">
              <a:rPr kumimoji="1" lang="ja-JP" altLang="en-US" smtClean="0"/>
              <a:t>2022/5/9</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1991604-D158-44CD-ACB2-C3B960297E9E}" type="slidenum">
              <a:rPr kumimoji="1" lang="ja-JP" altLang="en-US" smtClean="0"/>
              <a:t>‹#›</a:t>
            </a:fld>
            <a:endParaRPr kumimoji="1" lang="ja-JP" altLang="en-US"/>
          </a:p>
        </p:txBody>
      </p:sp>
    </p:spTree>
    <p:extLst>
      <p:ext uri="{BB962C8B-B14F-4D97-AF65-F5344CB8AC3E}">
        <p14:creationId xmlns:p14="http://schemas.microsoft.com/office/powerpoint/2010/main" val="258308665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1270DE8-394C-45C5-9EBB-2F3AA6D86C86}" type="slidenum">
              <a:rPr kumimoji="1" lang="ja-JP" altLang="en-US" smtClean="0"/>
              <a:t>1</a:t>
            </a:fld>
            <a:endParaRPr kumimoji="1" lang="ja-JP" altLang="en-US"/>
          </a:p>
        </p:txBody>
      </p:sp>
    </p:spTree>
    <p:extLst>
      <p:ext uri="{BB962C8B-B14F-4D97-AF65-F5344CB8AC3E}">
        <p14:creationId xmlns:p14="http://schemas.microsoft.com/office/powerpoint/2010/main" val="3641428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1991604-D158-44CD-ACB2-C3B960297E9E}" type="slidenum">
              <a:rPr kumimoji="1" lang="ja-JP" altLang="en-US" smtClean="0"/>
              <a:t>11</a:t>
            </a:fld>
            <a:endParaRPr kumimoji="1" lang="ja-JP" altLang="en-US"/>
          </a:p>
        </p:txBody>
      </p:sp>
    </p:spTree>
    <p:extLst>
      <p:ext uri="{BB962C8B-B14F-4D97-AF65-F5344CB8AC3E}">
        <p14:creationId xmlns:p14="http://schemas.microsoft.com/office/powerpoint/2010/main" val="392072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1991604-D158-44CD-ACB2-C3B960297E9E}" type="slidenum">
              <a:rPr kumimoji="1" lang="ja-JP" altLang="en-US" smtClean="0"/>
              <a:t>12</a:t>
            </a:fld>
            <a:endParaRPr kumimoji="1" lang="ja-JP" altLang="en-US"/>
          </a:p>
        </p:txBody>
      </p:sp>
    </p:spTree>
    <p:extLst>
      <p:ext uri="{BB962C8B-B14F-4D97-AF65-F5344CB8AC3E}">
        <p14:creationId xmlns:p14="http://schemas.microsoft.com/office/powerpoint/2010/main" val="52240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1991604-D158-44CD-ACB2-C3B960297E9E}" type="slidenum">
              <a:rPr kumimoji="1" lang="ja-JP" altLang="en-US" smtClean="0"/>
              <a:t>13</a:t>
            </a:fld>
            <a:endParaRPr kumimoji="1" lang="ja-JP" altLang="en-US"/>
          </a:p>
        </p:txBody>
      </p:sp>
    </p:spTree>
    <p:extLst>
      <p:ext uri="{BB962C8B-B14F-4D97-AF65-F5344CB8AC3E}">
        <p14:creationId xmlns:p14="http://schemas.microsoft.com/office/powerpoint/2010/main" val="204273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kumimoji="1" lang="ja-JP" altLang="en-US"/>
          </a:p>
        </p:txBody>
      </p:sp>
      <p:sp>
        <p:nvSpPr>
          <p:cNvPr id="5" name="Slide Number Placeholder 4"/>
          <p:cNvSpPr>
            <a:spLocks noGrp="1"/>
          </p:cNvSpPr>
          <p:nvPr>
            <p:ph type="sldNum" sz="quarter" idx="5"/>
          </p:nvPr>
        </p:nvSpPr>
        <p:spPr/>
        <p:txBody>
          <a:bodyPr/>
          <a:lstStyle/>
          <a:p>
            <a:fld id="{A1991604-D158-44CD-ACB2-C3B960297E9E}" type="slidenum">
              <a:rPr kumimoji="1" lang="ja-JP" altLang="en-US" smtClean="0"/>
              <a:t>14</a:t>
            </a:fld>
            <a:endParaRPr kumimoji="1" lang="ja-JP" altLang="en-US"/>
          </a:p>
        </p:txBody>
      </p:sp>
    </p:spTree>
    <p:extLst>
      <p:ext uri="{BB962C8B-B14F-4D97-AF65-F5344CB8AC3E}">
        <p14:creationId xmlns:p14="http://schemas.microsoft.com/office/powerpoint/2010/main" val="2773821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kumimoji="1" lang="ja-JP" altLang="en-US"/>
          </a:p>
        </p:txBody>
      </p:sp>
      <p:sp>
        <p:nvSpPr>
          <p:cNvPr id="5" name="Slide Number Placeholder 4"/>
          <p:cNvSpPr>
            <a:spLocks noGrp="1"/>
          </p:cNvSpPr>
          <p:nvPr>
            <p:ph type="sldNum" sz="quarter" idx="5"/>
          </p:nvPr>
        </p:nvSpPr>
        <p:spPr/>
        <p:txBody>
          <a:bodyPr/>
          <a:lstStyle/>
          <a:p>
            <a:fld id="{A1991604-D158-44CD-ACB2-C3B960297E9E}" type="slidenum">
              <a:rPr kumimoji="1" lang="ja-JP" altLang="en-US" smtClean="0"/>
              <a:t>15</a:t>
            </a:fld>
            <a:endParaRPr kumimoji="1" lang="ja-JP" altLang="en-US"/>
          </a:p>
        </p:txBody>
      </p:sp>
    </p:spTree>
    <p:extLst>
      <p:ext uri="{BB962C8B-B14F-4D97-AF65-F5344CB8AC3E}">
        <p14:creationId xmlns:p14="http://schemas.microsoft.com/office/powerpoint/2010/main" val="1004163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kumimoji="1" lang="ja-JP" altLang="en-US"/>
          </a:p>
        </p:txBody>
      </p:sp>
      <p:sp>
        <p:nvSpPr>
          <p:cNvPr id="5" name="Slide Number Placeholder 4"/>
          <p:cNvSpPr>
            <a:spLocks noGrp="1"/>
          </p:cNvSpPr>
          <p:nvPr>
            <p:ph type="sldNum" sz="quarter" idx="5"/>
          </p:nvPr>
        </p:nvSpPr>
        <p:spPr/>
        <p:txBody>
          <a:bodyPr/>
          <a:lstStyle/>
          <a:p>
            <a:fld id="{A1991604-D158-44CD-ACB2-C3B960297E9E}" type="slidenum">
              <a:rPr kumimoji="1" lang="ja-JP" altLang="en-US" smtClean="0"/>
              <a:t>16</a:t>
            </a:fld>
            <a:endParaRPr kumimoji="1" lang="ja-JP" altLang="en-US"/>
          </a:p>
        </p:txBody>
      </p:sp>
    </p:spTree>
    <p:extLst>
      <p:ext uri="{BB962C8B-B14F-4D97-AF65-F5344CB8AC3E}">
        <p14:creationId xmlns:p14="http://schemas.microsoft.com/office/powerpoint/2010/main" val="2762689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kumimoji="1" lang="ja-JP" altLang="en-US"/>
          </a:p>
        </p:txBody>
      </p:sp>
      <p:sp>
        <p:nvSpPr>
          <p:cNvPr id="5" name="Slide Number Placeholder 4"/>
          <p:cNvSpPr>
            <a:spLocks noGrp="1"/>
          </p:cNvSpPr>
          <p:nvPr>
            <p:ph type="sldNum" sz="quarter" idx="5"/>
          </p:nvPr>
        </p:nvSpPr>
        <p:spPr/>
        <p:txBody>
          <a:bodyPr/>
          <a:lstStyle/>
          <a:p>
            <a:fld id="{A1991604-D158-44CD-ACB2-C3B960297E9E}" type="slidenum">
              <a:rPr kumimoji="1" lang="ja-JP" altLang="en-US" smtClean="0"/>
              <a:t>17</a:t>
            </a:fld>
            <a:endParaRPr kumimoji="1" lang="ja-JP" altLang="en-US"/>
          </a:p>
        </p:txBody>
      </p:sp>
    </p:spTree>
    <p:extLst>
      <p:ext uri="{BB962C8B-B14F-4D97-AF65-F5344CB8AC3E}">
        <p14:creationId xmlns:p14="http://schemas.microsoft.com/office/powerpoint/2010/main" val="71888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1991604-D158-44CD-ACB2-C3B960297E9E}" type="slidenum">
              <a:rPr kumimoji="1" lang="ja-JP" altLang="en-US" smtClean="0"/>
              <a:t>2</a:t>
            </a:fld>
            <a:endParaRPr kumimoji="1" lang="ja-JP" altLang="en-US"/>
          </a:p>
        </p:txBody>
      </p:sp>
    </p:spTree>
    <p:extLst>
      <p:ext uri="{BB962C8B-B14F-4D97-AF65-F5344CB8AC3E}">
        <p14:creationId xmlns:p14="http://schemas.microsoft.com/office/powerpoint/2010/main" val="68163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AD2ADC-EED4-4878-B716-92205CB041B5}" type="slidenum">
              <a:rPr kumimoji="1" lang="ja-JP" altLang="en-US" smtClean="0"/>
              <a:t>4</a:t>
            </a:fld>
            <a:endParaRPr kumimoji="1" lang="ja-JP" altLang="en-US"/>
          </a:p>
        </p:txBody>
      </p:sp>
    </p:spTree>
    <p:extLst>
      <p:ext uri="{BB962C8B-B14F-4D97-AF65-F5344CB8AC3E}">
        <p14:creationId xmlns:p14="http://schemas.microsoft.com/office/powerpoint/2010/main" val="226487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1991604-D158-44CD-ACB2-C3B960297E9E}" type="slidenum">
              <a:rPr kumimoji="1" lang="ja-JP" altLang="en-US" smtClean="0"/>
              <a:t>5</a:t>
            </a:fld>
            <a:endParaRPr kumimoji="1" lang="ja-JP" altLang="en-US"/>
          </a:p>
        </p:txBody>
      </p:sp>
    </p:spTree>
    <p:extLst>
      <p:ext uri="{BB962C8B-B14F-4D97-AF65-F5344CB8AC3E}">
        <p14:creationId xmlns:p14="http://schemas.microsoft.com/office/powerpoint/2010/main" val="224920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1270DE8-394C-45C5-9EBB-2F3AA6D86C86}" type="slidenum">
              <a:rPr kumimoji="1" lang="ja-JP" altLang="en-US" smtClean="0"/>
              <a:t>6</a:t>
            </a:fld>
            <a:endParaRPr kumimoji="1" lang="ja-JP" altLang="en-US"/>
          </a:p>
        </p:txBody>
      </p:sp>
    </p:spTree>
    <p:extLst>
      <p:ext uri="{BB962C8B-B14F-4D97-AF65-F5344CB8AC3E}">
        <p14:creationId xmlns:p14="http://schemas.microsoft.com/office/powerpoint/2010/main" val="395635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1991604-D158-44CD-ACB2-C3B960297E9E}" type="slidenum">
              <a:rPr kumimoji="1" lang="ja-JP" altLang="en-US" smtClean="0"/>
              <a:t>7</a:t>
            </a:fld>
            <a:endParaRPr kumimoji="1" lang="ja-JP" altLang="en-US"/>
          </a:p>
        </p:txBody>
      </p:sp>
    </p:spTree>
    <p:extLst>
      <p:ext uri="{BB962C8B-B14F-4D97-AF65-F5344CB8AC3E}">
        <p14:creationId xmlns:p14="http://schemas.microsoft.com/office/powerpoint/2010/main" val="1118606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1991604-D158-44CD-ACB2-C3B960297E9E}" type="slidenum">
              <a:rPr kumimoji="1" lang="ja-JP" altLang="en-US" smtClean="0"/>
              <a:t>8</a:t>
            </a:fld>
            <a:endParaRPr kumimoji="1" lang="ja-JP" altLang="en-US"/>
          </a:p>
        </p:txBody>
      </p:sp>
    </p:spTree>
    <p:extLst>
      <p:ext uri="{BB962C8B-B14F-4D97-AF65-F5344CB8AC3E}">
        <p14:creationId xmlns:p14="http://schemas.microsoft.com/office/powerpoint/2010/main" val="289342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kumimoji="1" lang="ja-JP" altLang="en-US"/>
          </a:p>
        </p:txBody>
      </p:sp>
      <p:sp>
        <p:nvSpPr>
          <p:cNvPr id="5" name="Slide Number Placeholder 4"/>
          <p:cNvSpPr>
            <a:spLocks noGrp="1"/>
          </p:cNvSpPr>
          <p:nvPr>
            <p:ph type="sldNum" sz="quarter" idx="5"/>
          </p:nvPr>
        </p:nvSpPr>
        <p:spPr/>
        <p:txBody>
          <a:bodyPr/>
          <a:lstStyle/>
          <a:p>
            <a:fld id="{A1991604-D158-44CD-ACB2-C3B960297E9E}" type="slidenum">
              <a:rPr kumimoji="1" lang="ja-JP" altLang="en-US" smtClean="0"/>
              <a:t>9</a:t>
            </a:fld>
            <a:endParaRPr kumimoji="1" lang="ja-JP" altLang="en-US"/>
          </a:p>
        </p:txBody>
      </p:sp>
    </p:spTree>
    <p:extLst>
      <p:ext uri="{BB962C8B-B14F-4D97-AF65-F5344CB8AC3E}">
        <p14:creationId xmlns:p14="http://schemas.microsoft.com/office/powerpoint/2010/main" val="188975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1991604-D158-44CD-ACB2-C3B960297E9E}" type="slidenum">
              <a:rPr kumimoji="1" lang="ja-JP" altLang="en-US" smtClean="0"/>
              <a:t>10</a:t>
            </a:fld>
            <a:endParaRPr kumimoji="1" lang="ja-JP" altLang="en-US"/>
          </a:p>
        </p:txBody>
      </p:sp>
    </p:spTree>
    <p:extLst>
      <p:ext uri="{BB962C8B-B14F-4D97-AF65-F5344CB8AC3E}">
        <p14:creationId xmlns:p14="http://schemas.microsoft.com/office/powerpoint/2010/main" val="140418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3911F6E-1084-4555-BFDE-8341A05EEC1F}" type="datetime1">
              <a:rPr kumimoji="1" lang="ja-JP" altLang="en-US" smtClean="0"/>
              <a:t>2022/5/9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234620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E6662B-4205-4B88-BC22-627063A075D5}" type="datetime1">
              <a:rPr kumimoji="1" lang="ja-JP" altLang="en-US" smtClean="0"/>
              <a:t>2022/5/9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174228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46ECAD-9D9B-4B36-AE1E-681AF7397F36}" type="datetime1">
              <a:rPr kumimoji="1" lang="ja-JP" altLang="en-US" smtClean="0"/>
              <a:t>2022/5/9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143313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4D572C6-A7AE-49CB-8619-51CC8D70F969}" type="datetime1">
              <a:rPr kumimoji="1" lang="ja-JP" altLang="en-US" smtClean="0"/>
              <a:t>2022/5/9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243058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82D6A58-D506-441A-B697-C55B67933679}" type="datetime1">
              <a:rPr kumimoji="1" lang="ja-JP" altLang="en-US" smtClean="0"/>
              <a:t>2022/5/9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355260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0346616-ED3C-4B99-AD77-D232AFB9E05F}" type="datetime1">
              <a:rPr kumimoji="1" lang="ja-JP" altLang="en-US" smtClean="0"/>
              <a:t>2022/5/9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69897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869166D-78B8-46FB-8C78-77653A14E866}" type="datetime1">
              <a:rPr kumimoji="1" lang="ja-JP" altLang="en-US" smtClean="0"/>
              <a:t>2022/5/9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407412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1F1856F-78AF-4208-8DD4-F826DD8CE317}" type="datetime1">
              <a:rPr kumimoji="1" lang="ja-JP" altLang="en-US" smtClean="0"/>
              <a:t>2022/5/9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255142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7D71B4C-B0D6-4190-9BC0-7783FCE3821F}" type="datetime1">
              <a:rPr kumimoji="1" lang="ja-JP" altLang="en-US" smtClean="0"/>
              <a:t>2022/5/9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3473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198B4FC-F3AA-426A-8097-4F339CA99658}" type="datetime1">
              <a:rPr kumimoji="1" lang="ja-JP" altLang="en-US" smtClean="0"/>
              <a:t>2022/5/9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255487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AEAC255-4D4D-4CD4-B97C-188FE5961D9F}" type="datetime1">
              <a:rPr kumimoji="1" lang="ja-JP" altLang="en-US" smtClean="0"/>
              <a:t>2022/5/9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307621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9F0D9-221C-42CD-8EDA-A1A50639248E}" type="datetime1">
              <a:rPr kumimoji="1" lang="ja-JP" altLang="en-US" smtClean="0"/>
              <a:t>2022/5/9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CA26F-AA1A-43CE-96C7-DFCAAFC898FE}" type="slidenum">
              <a:rPr kumimoji="1" lang="ja-JP" altLang="en-US" smtClean="0"/>
              <a:t>‹#›</a:t>
            </a:fld>
            <a:endParaRPr kumimoji="1" lang="ja-JP" altLang="en-US"/>
          </a:p>
        </p:txBody>
      </p:sp>
    </p:spTree>
    <p:extLst>
      <p:ext uri="{BB962C8B-B14F-4D97-AF65-F5344CB8AC3E}">
        <p14:creationId xmlns:p14="http://schemas.microsoft.com/office/powerpoint/2010/main" val="56409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info-tr@ctr.hosp.keio.ac.jp"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ctr.hosp.keio.ac.jp/doctors/tr/support/TR-program.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88" y="836712"/>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7" name="テキスト ボックス 6"/>
          <p:cNvSpPr txBox="1"/>
          <p:nvPr/>
        </p:nvSpPr>
        <p:spPr>
          <a:xfrm>
            <a:off x="205612" y="1036307"/>
            <a:ext cx="8470844" cy="954107"/>
          </a:xfrm>
          <a:prstGeom prst="rect">
            <a:avLst/>
          </a:prstGeom>
          <a:noFill/>
        </p:spPr>
        <p:txBody>
          <a:bodyPr wrap="square" rtlCol="0">
            <a:spAutoFit/>
          </a:bodyPr>
          <a:lstStyle/>
          <a:p>
            <a:pPr algn="ctr"/>
            <a:r>
              <a:rPr kumimoji="1" lang="ja-JP" altLang="en-US" sz="2800" b="1" dirty="0">
                <a:solidFill>
                  <a:srgbClr val="002060"/>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橋渡し研究支援機関</a:t>
            </a:r>
            <a:endParaRPr lang="en-US" altLang="ja-JP" sz="2800" b="1" dirty="0">
              <a:solidFill>
                <a:srgbClr val="002060"/>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endParaRPr>
          </a:p>
          <a:p>
            <a:pPr algn="ctr"/>
            <a:r>
              <a:rPr kumimoji="1" lang="ja-JP" altLang="en-US" sz="2800" b="1" dirty="0">
                <a:solidFill>
                  <a:srgbClr val="002060"/>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学校法人慶應義塾</a:t>
            </a:r>
          </a:p>
        </p:txBody>
      </p:sp>
      <p:pic>
        <p:nvPicPr>
          <p:cNvPr id="11" name="Picture 2" descr="http://upload.wikimedia.org/wikipedia/en/a/ab/Keio_University_Crest.png"/>
          <p:cNvPicPr>
            <a:picLocks noChangeAspect="1" noChangeArrowheads="1"/>
          </p:cNvPicPr>
          <p:nvPr/>
        </p:nvPicPr>
        <p:blipFill>
          <a:blip r:embed="rId3" cstate="print"/>
          <a:srcRect/>
          <a:stretch>
            <a:fillRect/>
          </a:stretch>
        </p:blipFill>
        <p:spPr bwMode="auto">
          <a:xfrm>
            <a:off x="205612" y="5904966"/>
            <a:ext cx="722931" cy="803786"/>
          </a:xfrm>
          <a:prstGeom prst="rect">
            <a:avLst/>
          </a:prstGeom>
          <a:noFill/>
          <a:ln w="9525">
            <a:noFill/>
            <a:miter lim="800000"/>
            <a:headEnd/>
            <a:tailEnd/>
          </a:ln>
        </p:spPr>
      </p:pic>
      <p:pic>
        <p:nvPicPr>
          <p:cNvPr id="12" name="図 11">
            <a:extLst>
              <a:ext uri="{FF2B5EF4-FFF2-40B4-BE49-F238E27FC236}">
                <a16:creationId xmlns:a16="http://schemas.microsoft.com/office/drawing/2014/main" id="{5A9FAAA7-8BD1-4C81-9BAA-4CA7B84ED2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9717" y="172710"/>
            <a:ext cx="2400000" cy="545526"/>
          </a:xfrm>
          <a:prstGeom prst="rect">
            <a:avLst/>
          </a:prstGeom>
        </p:spPr>
      </p:pic>
      <p:sp>
        <p:nvSpPr>
          <p:cNvPr id="13" name="テキスト ボックス 12"/>
          <p:cNvSpPr txBox="1"/>
          <p:nvPr/>
        </p:nvSpPr>
        <p:spPr>
          <a:xfrm>
            <a:off x="127976" y="1591047"/>
            <a:ext cx="8888048" cy="3108543"/>
          </a:xfrm>
          <a:prstGeom prst="rect">
            <a:avLst/>
          </a:prstGeom>
          <a:noFill/>
        </p:spPr>
        <p:txBody>
          <a:bodyPr wrap="square" rtlCol="0">
            <a:spAutoFit/>
          </a:bodyPr>
          <a:lstStyle/>
          <a:p>
            <a:pPr algn="ctr"/>
            <a:r>
              <a:rPr lang="ja-JP" altLang="en-US" sz="2800" b="1" dirty="0">
                <a:effectLst>
                  <a:outerShdw blurRad="38100" dist="38100" dir="2700000" algn="tl">
                    <a:srgbClr val="000000">
                      <a:alpha val="43137"/>
                    </a:srgbClr>
                  </a:outerShdw>
                </a:effectLst>
                <a:latin typeface="メイリオ"/>
                <a:ea typeface="メイリオ"/>
                <a:cs typeface="メイリオ"/>
              </a:rPr>
              <a:t>　</a:t>
            </a:r>
            <a:endParaRPr lang="en-US" altLang="ja-JP" sz="2800" b="1" dirty="0">
              <a:effectLst>
                <a:outerShdw blurRad="38100" dist="38100" dir="2700000" algn="tl">
                  <a:srgbClr val="000000">
                    <a:alpha val="43137"/>
                  </a:srgbClr>
                </a:outerShdw>
              </a:effectLst>
              <a:latin typeface="メイリオ"/>
              <a:ea typeface="メイリオ"/>
              <a:cs typeface="メイリオ"/>
            </a:endParaRPr>
          </a:p>
          <a:p>
            <a:pPr algn="ctr"/>
            <a:r>
              <a:rPr lang="ja-JP" altLang="en-US" sz="2800" b="1" dirty="0">
                <a:solidFill>
                  <a:srgbClr val="002060"/>
                </a:solidFill>
                <a:effectLst>
                  <a:outerShdw blurRad="38100" dist="38100" dir="2700000" algn="tl">
                    <a:srgbClr val="000000">
                      <a:alpha val="43137"/>
                    </a:srgbClr>
                  </a:outerShdw>
                </a:effectLst>
                <a:latin typeface="メイリオ"/>
                <a:ea typeface="メイリオ"/>
                <a:cs typeface="メイリオ"/>
              </a:rPr>
              <a:t>橋渡し研究プログラム</a:t>
            </a:r>
            <a:endParaRPr lang="en-US" altLang="ja-JP" sz="2800" b="1" dirty="0">
              <a:solidFill>
                <a:srgbClr val="002060"/>
              </a:solidFill>
              <a:effectLst>
                <a:outerShdw blurRad="38100" dist="38100" dir="2700000" algn="tl">
                  <a:srgbClr val="000000">
                    <a:alpha val="43137"/>
                  </a:srgbClr>
                </a:outerShdw>
              </a:effectLst>
              <a:latin typeface="メイリオ"/>
              <a:ea typeface="メイリオ"/>
              <a:cs typeface="メイリオ"/>
            </a:endParaRPr>
          </a:p>
          <a:p>
            <a:pPr algn="ctr"/>
            <a:r>
              <a:rPr lang="ja-JP" altLang="en-US" sz="2800" b="1" dirty="0">
                <a:solidFill>
                  <a:srgbClr val="002060"/>
                </a:solidFill>
                <a:effectLst>
                  <a:outerShdw blurRad="38100" dist="38100" dir="2700000" algn="tl">
                    <a:srgbClr val="000000">
                      <a:alpha val="43137"/>
                    </a:srgbClr>
                  </a:outerShdw>
                </a:effectLst>
                <a:latin typeface="メイリオ"/>
                <a:ea typeface="メイリオ"/>
                <a:cs typeface="メイリオ"/>
              </a:rPr>
              <a:t>異分野融合型研究開発推進支援事業</a:t>
            </a:r>
            <a:endParaRPr lang="en-US" altLang="ja-JP" sz="2800" b="1" dirty="0">
              <a:solidFill>
                <a:srgbClr val="002060"/>
              </a:solidFill>
              <a:effectLst>
                <a:outerShdw blurRad="38100" dist="38100" dir="2700000" algn="tl">
                  <a:srgbClr val="000000">
                    <a:alpha val="43137"/>
                  </a:srgbClr>
                </a:outerShdw>
              </a:effectLst>
              <a:latin typeface="メイリオ"/>
              <a:ea typeface="メイリオ"/>
              <a:cs typeface="メイリオ"/>
            </a:endParaRPr>
          </a:p>
          <a:p>
            <a:pPr algn="ctr"/>
            <a:endParaRPr lang="en-US" altLang="ja-JP" sz="2800" b="1" dirty="0">
              <a:solidFill>
                <a:srgbClr val="0000FF"/>
              </a:solidFill>
              <a:effectLst>
                <a:outerShdw blurRad="38100" dist="38100" dir="2700000" algn="tl">
                  <a:srgbClr val="000000">
                    <a:alpha val="43137"/>
                  </a:srgbClr>
                </a:outerShdw>
              </a:effectLst>
              <a:latin typeface="メイリオ"/>
              <a:ea typeface="メイリオ"/>
              <a:cs typeface="メイリオ"/>
            </a:endParaRPr>
          </a:p>
          <a:p>
            <a:pPr algn="ctr"/>
            <a:r>
              <a:rPr lang="ja-JP" altLang="en-US" sz="2800" b="1" dirty="0">
                <a:solidFill>
                  <a:srgbClr val="0000FF"/>
                </a:solidFill>
                <a:effectLst>
                  <a:outerShdw blurRad="38100" dist="38100" dir="2700000" algn="tl">
                    <a:srgbClr val="000000">
                      <a:alpha val="43137"/>
                    </a:srgbClr>
                  </a:outerShdw>
                </a:effectLst>
                <a:latin typeface="メイリオ"/>
                <a:ea typeface="メイリオ"/>
                <a:cs typeface="メイリオ"/>
              </a:rPr>
              <a:t>令和</a:t>
            </a:r>
            <a:r>
              <a:rPr lang="en-US" altLang="ja-JP" sz="2800" b="1" dirty="0">
                <a:solidFill>
                  <a:srgbClr val="0000FF"/>
                </a:solidFill>
                <a:effectLst>
                  <a:outerShdw blurRad="38100" dist="38100" dir="2700000" algn="tl">
                    <a:srgbClr val="000000">
                      <a:alpha val="43137"/>
                    </a:srgbClr>
                  </a:outerShdw>
                </a:effectLst>
                <a:latin typeface="メイリオ"/>
                <a:ea typeface="メイリオ"/>
                <a:cs typeface="メイリオ"/>
              </a:rPr>
              <a:t>4</a:t>
            </a:r>
            <a:r>
              <a:rPr lang="ja-JP" altLang="en-US" sz="2800" b="1" dirty="0">
                <a:solidFill>
                  <a:srgbClr val="0000FF"/>
                </a:solidFill>
                <a:effectLst>
                  <a:outerShdw blurRad="38100" dist="38100" dir="2700000" algn="tl">
                    <a:srgbClr val="000000">
                      <a:alpha val="43137"/>
                    </a:srgbClr>
                  </a:outerShdw>
                </a:effectLst>
                <a:latin typeface="メイリオ"/>
                <a:ea typeface="メイリオ"/>
                <a:cs typeface="メイリオ"/>
              </a:rPr>
              <a:t>年度　慶應義塾拠点</a:t>
            </a:r>
            <a:endParaRPr lang="en-US" altLang="ja-JP" sz="2800" b="1" dirty="0">
              <a:solidFill>
                <a:srgbClr val="0000FF"/>
              </a:solidFill>
              <a:effectLst>
                <a:outerShdw blurRad="38100" dist="38100" dir="2700000" algn="tl">
                  <a:srgbClr val="000000">
                    <a:alpha val="43137"/>
                  </a:srgbClr>
                </a:outerShdw>
              </a:effectLst>
              <a:latin typeface="メイリオ"/>
              <a:ea typeface="メイリオ"/>
              <a:cs typeface="メイリオ"/>
            </a:endParaRPr>
          </a:p>
          <a:p>
            <a:pPr algn="ctr"/>
            <a:r>
              <a:rPr lang="ja-JP" altLang="en-US" sz="2800" b="1" dirty="0">
                <a:solidFill>
                  <a:srgbClr val="0000FF"/>
                </a:solidFill>
                <a:effectLst>
                  <a:outerShdw blurRad="38100" dist="38100" dir="2700000" algn="tl">
                    <a:srgbClr val="000000">
                      <a:alpha val="43137"/>
                    </a:srgbClr>
                  </a:outerShdw>
                </a:effectLst>
                <a:latin typeface="メイリオ"/>
                <a:ea typeface="メイリオ"/>
                <a:cs typeface="メイリオ"/>
              </a:rPr>
              <a:t>異分野融合型研究シーズ（シーズ</a:t>
            </a:r>
            <a:r>
              <a:rPr lang="en-US" altLang="ja-JP" sz="2800" b="1" dirty="0">
                <a:solidFill>
                  <a:srgbClr val="0000FF"/>
                </a:solidFill>
                <a:effectLst>
                  <a:outerShdw blurRad="38100" dist="38100" dir="2700000" algn="tl">
                    <a:srgbClr val="000000">
                      <a:alpha val="43137"/>
                    </a:srgbClr>
                  </a:outerShdw>
                </a:effectLst>
                <a:latin typeface="メイリオ"/>
                <a:ea typeface="メイリオ"/>
                <a:cs typeface="メイリオ"/>
              </a:rPr>
              <a:t>H</a:t>
            </a:r>
            <a:r>
              <a:rPr lang="ja-JP" altLang="en-US" sz="2800" b="1" dirty="0">
                <a:solidFill>
                  <a:srgbClr val="0000FF"/>
                </a:solidFill>
                <a:effectLst>
                  <a:outerShdw blurRad="38100" dist="38100" dir="2700000" algn="tl">
                    <a:srgbClr val="000000">
                      <a:alpha val="43137"/>
                    </a:srgbClr>
                  </a:outerShdw>
                </a:effectLst>
                <a:latin typeface="メイリオ"/>
                <a:ea typeface="メイリオ"/>
                <a:cs typeface="メイリオ"/>
              </a:rPr>
              <a:t>）研究費</a:t>
            </a:r>
            <a:endParaRPr lang="en-US" altLang="ja-JP" sz="2800" b="1" dirty="0">
              <a:solidFill>
                <a:srgbClr val="0000FF"/>
              </a:solidFill>
              <a:effectLst>
                <a:outerShdw blurRad="38100" dist="38100" dir="2700000" algn="tl">
                  <a:srgbClr val="000000">
                    <a:alpha val="43137"/>
                  </a:srgbClr>
                </a:outerShdw>
              </a:effectLst>
              <a:latin typeface="メイリオ"/>
              <a:ea typeface="メイリオ"/>
              <a:cs typeface="メイリオ"/>
            </a:endParaRPr>
          </a:p>
          <a:p>
            <a:pPr algn="ctr"/>
            <a:r>
              <a:rPr lang="ja-JP" altLang="en-US" sz="2800" b="1" dirty="0">
                <a:solidFill>
                  <a:srgbClr val="0000FF"/>
                </a:solidFill>
                <a:effectLst>
                  <a:outerShdw blurRad="38100" dist="38100" dir="2700000" algn="tl">
                    <a:srgbClr val="000000">
                      <a:alpha val="43137"/>
                    </a:srgbClr>
                  </a:outerShdw>
                </a:effectLst>
                <a:latin typeface="メイリオ"/>
                <a:ea typeface="メイリオ"/>
                <a:cs typeface="メイリオ"/>
              </a:rPr>
              <a:t>公募概要（公募要領）</a:t>
            </a:r>
            <a:endParaRPr lang="en-US" altLang="ja-JP" sz="2800" b="1" dirty="0">
              <a:solidFill>
                <a:srgbClr val="0000FF"/>
              </a:solidFill>
              <a:effectLst>
                <a:outerShdw blurRad="38100" dist="38100" dir="2700000" algn="tl">
                  <a:srgbClr val="000000">
                    <a:alpha val="43137"/>
                  </a:srgbClr>
                </a:outerShdw>
              </a:effectLst>
              <a:latin typeface="メイリオ"/>
              <a:ea typeface="メイリオ"/>
              <a:cs typeface="メイリオ"/>
            </a:endParaRPr>
          </a:p>
        </p:txBody>
      </p:sp>
      <p:sp>
        <p:nvSpPr>
          <p:cNvPr id="14" name="テキスト ボックス 13"/>
          <p:cNvSpPr txBox="1"/>
          <p:nvPr/>
        </p:nvSpPr>
        <p:spPr>
          <a:xfrm>
            <a:off x="1416460" y="4812359"/>
            <a:ext cx="6660740" cy="2185214"/>
          </a:xfrm>
          <a:prstGeom prst="rect">
            <a:avLst/>
          </a:prstGeom>
          <a:noFill/>
        </p:spPr>
        <p:txBody>
          <a:bodyPr wrap="square" rtlCol="0">
            <a:spAutoFit/>
          </a:bodyPr>
          <a:lstStyle/>
          <a:p>
            <a:pPr algn="ctr"/>
            <a:endParaRPr lang="ja-JP" altLang="en-US" sz="2000"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慶應義塾大学病院　臨床研究推進センター</a:t>
            </a:r>
            <a:endParaRPr kumimoji="1" lang="en-US" altLang="ja-JP" sz="2000" b="1" dirty="0">
              <a:latin typeface="メイリオ" panose="020B0604030504040204" pitchFamily="50" charset="-128"/>
              <a:ea typeface="メイリオ" panose="020B0604030504040204" pitchFamily="50" charset="-128"/>
            </a:endParaRPr>
          </a:p>
          <a:p>
            <a:pPr algn="ctr"/>
            <a:r>
              <a:rPr lang="ja-JP" altLang="en-US" sz="2000" b="1" dirty="0">
                <a:latin typeface="メイリオ" panose="020B0604030504040204" pitchFamily="50" charset="-128"/>
                <a:ea typeface="メイリオ" panose="020B0604030504040204" pitchFamily="50" charset="-128"/>
              </a:rPr>
              <a:t>トランスレーショナルリサーチ部門</a:t>
            </a:r>
            <a:endParaRPr lang="en-US" altLang="ja-JP" sz="2000" b="1" dirty="0">
              <a:latin typeface="メイリオ" panose="020B0604030504040204" pitchFamily="50" charset="-128"/>
              <a:ea typeface="メイリオ" panose="020B0604030504040204" pitchFamily="50" charset="-128"/>
            </a:endParaRPr>
          </a:p>
          <a:p>
            <a:pPr algn="ct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メール：</a:t>
            </a:r>
            <a:r>
              <a:rPr lang="en-US" altLang="ja-JP" sz="1400" dirty="0">
                <a:latin typeface="メイリオ" panose="020B0604030504040204" pitchFamily="50" charset="-128"/>
                <a:ea typeface="メイリオ" panose="020B0604030504040204" pitchFamily="50" charset="-128"/>
                <a:hlinkClick r:id="rId5"/>
              </a:rPr>
              <a:t>info-tr@ctr.hosp.keio.ac.jp</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電話：</a:t>
            </a:r>
            <a:r>
              <a:rPr lang="en-US" altLang="ja-JP" sz="1400" dirty="0">
                <a:latin typeface="メイリオ" panose="020B0604030504040204" pitchFamily="50" charset="-128"/>
                <a:ea typeface="メイリオ" panose="020B0604030504040204" pitchFamily="50" charset="-128"/>
              </a:rPr>
              <a:t>03-5363-3474 (</a:t>
            </a:r>
            <a:r>
              <a:rPr lang="ja-JP" altLang="en-US" sz="1400" dirty="0">
                <a:latin typeface="メイリオ" panose="020B0604030504040204" pitchFamily="50" charset="-128"/>
                <a:ea typeface="メイリオ" panose="020B0604030504040204" pitchFamily="50" charset="-128"/>
              </a:rPr>
              <a:t>内線</a:t>
            </a:r>
            <a:r>
              <a:rPr lang="en-US" altLang="ja-JP" sz="1400" dirty="0">
                <a:latin typeface="メイリオ" panose="020B0604030504040204" pitchFamily="50" charset="-128"/>
                <a:ea typeface="メイリオ" panose="020B0604030504040204" pitchFamily="50" charset="-128"/>
              </a:rPr>
              <a:t>63744)</a:t>
            </a:r>
          </a:p>
          <a:p>
            <a:pPr algn="ctr"/>
            <a:r>
              <a:rPr lang="ja-JP" altLang="en-US" sz="1400" dirty="0">
                <a:latin typeface="メイリオ" panose="020B0604030504040204" pitchFamily="50" charset="-128"/>
                <a:ea typeface="メイリオ" panose="020B0604030504040204" pitchFamily="50" charset="-128"/>
              </a:rPr>
              <a:t>慶應義塾大学　信濃町キャンパス　臨床研究棟</a:t>
            </a:r>
            <a:r>
              <a:rPr lang="en-US" altLang="ja-JP" sz="1400" dirty="0">
                <a:latin typeface="メイリオ" panose="020B0604030504040204" pitchFamily="50" charset="-128"/>
                <a:ea typeface="メイリオ" panose="020B0604030504040204" pitchFamily="50" charset="-128"/>
              </a:rPr>
              <a:t>107</a:t>
            </a:r>
          </a:p>
          <a:p>
            <a:pPr algn="ctr"/>
            <a:endParaRPr lang="en-US" altLang="ja-JP" sz="2000" b="1"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86CA26F-AA1A-43CE-96C7-DFCAAFC898FE}" type="slidenum">
              <a:rPr kumimoji="1" lang="ja-JP" altLang="en-US" smtClean="0"/>
              <a:t>1</a:t>
            </a:fld>
            <a:endParaRPr kumimoji="1" lang="ja-JP" altLang="en-US"/>
          </a:p>
        </p:txBody>
      </p:sp>
    </p:spTree>
    <p:extLst>
      <p:ext uri="{BB962C8B-B14F-4D97-AF65-F5344CB8AC3E}">
        <p14:creationId xmlns:p14="http://schemas.microsoft.com/office/powerpoint/2010/main" val="2379098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88" y="555840"/>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6" name="テキスト ボックス 5"/>
          <p:cNvSpPr txBox="1"/>
          <p:nvPr/>
        </p:nvSpPr>
        <p:spPr>
          <a:xfrm>
            <a:off x="1588" y="104057"/>
            <a:ext cx="6530955" cy="461665"/>
          </a:xfrm>
          <a:prstGeom prst="rect">
            <a:avLst/>
          </a:prstGeom>
          <a:noFill/>
        </p:spPr>
        <p:txBody>
          <a:bodyPr wrap="none" rtlCol="0">
            <a:spAutoFit/>
          </a:bodyPr>
          <a:lstStyle/>
          <a:p>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異分野融合型研究シーズ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拠点審査</a:t>
            </a:r>
            <a:endPar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6876256" y="6484967"/>
            <a:ext cx="2133600" cy="365125"/>
          </a:xfrm>
        </p:spPr>
        <p:txBody>
          <a:bodyPr/>
          <a:lstStyle/>
          <a:p>
            <a:fld id="{786CA26F-AA1A-43CE-96C7-DFCAAFC898FE}" type="slidenum">
              <a:rPr kumimoji="1" lang="ja-JP" altLang="en-US" smtClean="0"/>
              <a:t>10</a:t>
            </a:fld>
            <a:endParaRPr kumimoji="1" lang="ja-JP" altLang="en-US" dirty="0"/>
          </a:p>
        </p:txBody>
      </p:sp>
      <p:sp>
        <p:nvSpPr>
          <p:cNvPr id="5" name="テキスト ボックス 4"/>
          <p:cNvSpPr txBox="1"/>
          <p:nvPr/>
        </p:nvSpPr>
        <p:spPr>
          <a:xfrm>
            <a:off x="-130969" y="764704"/>
            <a:ext cx="9140825"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cs typeface="ZWAdobeF" pitchFamily="2" charset="0"/>
              </a:rPr>
              <a:t>  拠点審査の概要</a:t>
            </a:r>
            <a:endParaRPr lang="en-US" altLang="ja-JP" sz="24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8" name="Rectangle 3">
            <a:extLst>
              <a:ext uri="{FF2B5EF4-FFF2-40B4-BE49-F238E27FC236}">
                <a16:creationId xmlns:a16="http://schemas.microsoft.com/office/drawing/2014/main" id="{75A33391-1765-C045-97D7-7291EA5CD4EB}"/>
              </a:ext>
            </a:extLst>
          </p:cNvPr>
          <p:cNvSpPr/>
          <p:nvPr/>
        </p:nvSpPr>
        <p:spPr>
          <a:xfrm>
            <a:off x="3885252" y="1866426"/>
            <a:ext cx="5215436" cy="893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 name="Rectangle 1">
            <a:extLst>
              <a:ext uri="{FF2B5EF4-FFF2-40B4-BE49-F238E27FC236}">
                <a16:creationId xmlns:a16="http://schemas.microsoft.com/office/drawing/2014/main" id="{AA04E2E8-18C5-4349-BB32-7650BB300F93}"/>
              </a:ext>
            </a:extLst>
          </p:cNvPr>
          <p:cNvSpPr/>
          <p:nvPr/>
        </p:nvSpPr>
        <p:spPr>
          <a:xfrm>
            <a:off x="78682" y="1462400"/>
            <a:ext cx="3596188" cy="4938574"/>
          </a:xfrm>
          <a:prstGeom prst="rect">
            <a:avLst/>
          </a:prstGeom>
          <a:solidFill>
            <a:srgbClr val="FFFF99"/>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 name="コンテンツ プレースホルダー 4">
            <a:extLst>
              <a:ext uri="{FF2B5EF4-FFF2-40B4-BE49-F238E27FC236}">
                <a16:creationId xmlns:a16="http://schemas.microsoft.com/office/drawing/2014/main" id="{E78D9FDF-0CFE-E645-BD19-8B3BD6D5F638}"/>
              </a:ext>
            </a:extLst>
          </p:cNvPr>
          <p:cNvSpPr txBox="1">
            <a:spLocks/>
          </p:cNvSpPr>
          <p:nvPr/>
        </p:nvSpPr>
        <p:spPr>
          <a:xfrm>
            <a:off x="3841940" y="1296858"/>
            <a:ext cx="5302060" cy="7486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None/>
            </a:pPr>
            <a:r>
              <a:rPr lang="en-US" altLang="ja-JP" sz="1400" dirty="0">
                <a:solidFill>
                  <a:srgbClr val="FF0000"/>
                </a:solidFill>
                <a:latin typeface="メイリオ" panose="020B0604030504040204" pitchFamily="50" charset="-128"/>
                <a:ea typeface="メイリオ" panose="020B0604030504040204" pitchFamily="50" charset="-128"/>
              </a:rPr>
              <a:t>R4</a:t>
            </a:r>
            <a:r>
              <a:rPr lang="ja-JP" altLang="en-US" sz="1400" dirty="0">
                <a:solidFill>
                  <a:srgbClr val="FF0000"/>
                </a:solidFill>
                <a:latin typeface="メイリオ" panose="020B0604030504040204" pitchFamily="50" charset="-128"/>
                <a:ea typeface="メイリオ" panose="020B0604030504040204" pitchFamily="50" charset="-128"/>
              </a:rPr>
              <a:t>年度は機関</a:t>
            </a:r>
            <a:r>
              <a:rPr lang="ja-JP" altLang="ja-JP" sz="1400" dirty="0">
                <a:solidFill>
                  <a:srgbClr val="FF0000"/>
                </a:solidFill>
                <a:latin typeface="メイリオ" panose="020B0604030504040204" pitchFamily="50" charset="-128"/>
                <a:ea typeface="メイリオ" panose="020B0604030504040204" pitchFamily="50" charset="-128"/>
              </a:rPr>
              <a:t>内のメンバーによる</a:t>
            </a:r>
            <a:r>
              <a:rPr lang="ja-JP" altLang="ja-JP" sz="1400" b="1" u="sng" dirty="0">
                <a:solidFill>
                  <a:srgbClr val="FF0000"/>
                </a:solidFill>
                <a:latin typeface="メイリオ" panose="020B0604030504040204" pitchFamily="50" charset="-128"/>
                <a:ea typeface="メイリオ" panose="020B0604030504040204" pitchFamily="50" charset="-128"/>
              </a:rPr>
              <a:t>評価委員ボード</a:t>
            </a:r>
            <a:r>
              <a:rPr lang="ja-JP" altLang="ja-JP" sz="1400" dirty="0">
                <a:latin typeface="メイリオ" panose="020B0604030504040204" pitchFamily="50" charset="-128"/>
                <a:ea typeface="メイリオ" panose="020B0604030504040204" pitchFamily="50" charset="-128"/>
              </a:rPr>
              <a:t>から専門分野を勘案し</a:t>
            </a:r>
            <a:r>
              <a:rPr lang="ja-JP" altLang="en-US" sz="1400" dirty="0">
                <a:latin typeface="メイリオ" panose="020B0604030504040204" pitchFamily="50" charset="-128"/>
                <a:ea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rPr>
              <a:t>以下の評価項目・評価点・採点基準にて評価</a:t>
            </a:r>
            <a:r>
              <a:rPr lang="ja-JP" altLang="en-US" sz="1400" dirty="0">
                <a:latin typeface="メイリオ" panose="020B0604030504040204" pitchFamily="50" charset="-128"/>
                <a:ea typeface="メイリオ" panose="020B0604030504040204" pitchFamily="50" charset="-128"/>
              </a:rPr>
              <a:t>。</a:t>
            </a:r>
            <a:endParaRPr lang="ja-JP" altLang="ja-JP" sz="1400" dirty="0">
              <a:latin typeface="メイリオ" panose="020B0604030504040204" pitchFamily="50" charset="-128"/>
              <a:ea typeface="メイリオ" panose="020B0604030504040204" pitchFamily="50" charset="-128"/>
            </a:endParaRPr>
          </a:p>
        </p:txBody>
      </p:sp>
      <p:graphicFrame>
        <p:nvGraphicFramePr>
          <p:cNvPr id="12" name="表 14">
            <a:extLst>
              <a:ext uri="{FF2B5EF4-FFF2-40B4-BE49-F238E27FC236}">
                <a16:creationId xmlns:a16="http://schemas.microsoft.com/office/drawing/2014/main" id="{06EEDDEE-098E-DF41-98BE-6978705246EC}"/>
              </a:ext>
            </a:extLst>
          </p:cNvPr>
          <p:cNvGraphicFramePr>
            <a:graphicFrameLocks noGrp="1"/>
          </p:cNvGraphicFramePr>
          <p:nvPr>
            <p:extLst>
              <p:ext uri="{D42A27DB-BD31-4B8C-83A1-F6EECF244321}">
                <p14:modId xmlns:p14="http://schemas.microsoft.com/office/powerpoint/2010/main" val="348351060"/>
              </p:ext>
            </p:extLst>
          </p:nvPr>
        </p:nvGraphicFramePr>
        <p:xfrm>
          <a:off x="4170620" y="3188265"/>
          <a:ext cx="4930066" cy="426720"/>
        </p:xfrm>
        <a:graphic>
          <a:graphicData uri="http://schemas.openxmlformats.org/drawingml/2006/table">
            <a:tbl>
              <a:tblPr firstRow="1" bandRow="1">
                <a:tableStyleId>{5C22544A-7EE6-4342-B048-85BDC9FD1C3A}</a:tableStyleId>
              </a:tblPr>
              <a:tblGrid>
                <a:gridCol w="1241345">
                  <a:extLst>
                    <a:ext uri="{9D8B030D-6E8A-4147-A177-3AD203B41FA5}">
                      <a16:colId xmlns:a16="http://schemas.microsoft.com/office/drawing/2014/main" val="1190920256"/>
                    </a:ext>
                  </a:extLst>
                </a:gridCol>
                <a:gridCol w="1132665">
                  <a:extLst>
                    <a:ext uri="{9D8B030D-6E8A-4147-A177-3AD203B41FA5}">
                      <a16:colId xmlns:a16="http://schemas.microsoft.com/office/drawing/2014/main" val="3790053595"/>
                    </a:ext>
                  </a:extLst>
                </a:gridCol>
                <a:gridCol w="1414233">
                  <a:extLst>
                    <a:ext uri="{9D8B030D-6E8A-4147-A177-3AD203B41FA5}">
                      <a16:colId xmlns:a16="http://schemas.microsoft.com/office/drawing/2014/main" val="2042176083"/>
                    </a:ext>
                  </a:extLst>
                </a:gridCol>
                <a:gridCol w="1141823">
                  <a:extLst>
                    <a:ext uri="{9D8B030D-6E8A-4147-A177-3AD203B41FA5}">
                      <a16:colId xmlns:a16="http://schemas.microsoft.com/office/drawing/2014/main" val="2854239623"/>
                    </a:ext>
                  </a:extLst>
                </a:gridCol>
              </a:tblGrid>
              <a:tr h="171450">
                <a:tc>
                  <a:txBody>
                    <a:bodyPr/>
                    <a:lstStyle/>
                    <a:p>
                      <a:pPr algn="ctr">
                        <a:spcAft>
                          <a:spcPts val="0"/>
                        </a:spcAft>
                      </a:pPr>
                      <a:r>
                        <a:rPr lang="en-US" sz="1400" kern="0" dirty="0">
                          <a:effectLst/>
                          <a:latin typeface="Yu Gothic" panose="020B0400000000000000" pitchFamily="34" charset="-128"/>
                          <a:ea typeface="Yu Gothic" panose="020B0400000000000000" pitchFamily="34" charset="-128"/>
                        </a:rPr>
                        <a:t>A</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Yu Gothic" panose="020B0400000000000000" pitchFamily="34" charset="-128"/>
                          <a:ea typeface="Yu Gothic" panose="020B0400000000000000" pitchFamily="34" charset="-128"/>
                        </a:rPr>
                        <a:t>B</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Yu Gothic" panose="020B0400000000000000" pitchFamily="34" charset="-128"/>
                          <a:ea typeface="Yu Gothic" panose="020B0400000000000000" pitchFamily="34" charset="-128"/>
                        </a:rPr>
                        <a:t>C</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Yu Gothic" panose="020B0400000000000000" pitchFamily="34" charset="-128"/>
                          <a:ea typeface="Yu Gothic" panose="020B0400000000000000" pitchFamily="34" charset="-128"/>
                        </a:rPr>
                        <a:t>D</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6120998"/>
                  </a:ext>
                </a:extLst>
              </a:tr>
              <a:tr h="171450">
                <a:tc>
                  <a:txBody>
                    <a:bodyPr/>
                    <a:lstStyle/>
                    <a:p>
                      <a:pPr algn="ctr">
                        <a:spcAft>
                          <a:spcPts val="0"/>
                        </a:spcAft>
                      </a:pPr>
                      <a:r>
                        <a:rPr lang="ja-JP" sz="1400" b="0" kern="0" dirty="0">
                          <a:solidFill>
                            <a:schemeClr val="tx1"/>
                          </a:solidFill>
                          <a:effectLst/>
                          <a:latin typeface="Yu Gothic" panose="020B0400000000000000" pitchFamily="34" charset="-128"/>
                          <a:ea typeface="Yu Gothic" panose="020B0400000000000000" pitchFamily="34" charset="-128"/>
                        </a:rPr>
                        <a:t>優れている</a:t>
                      </a:r>
                      <a:endParaRPr lang="ja-JP" sz="1400" b="0" kern="1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kern="0" dirty="0">
                          <a:effectLst/>
                          <a:latin typeface="Yu Gothic" panose="020B0400000000000000" pitchFamily="34" charset="-128"/>
                          <a:ea typeface="Yu Gothic" panose="020B0400000000000000" pitchFamily="34" charset="-128"/>
                        </a:rPr>
                        <a:t>妥当である</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kern="0" dirty="0">
                          <a:effectLst/>
                          <a:latin typeface="Yu Gothic" panose="020B0400000000000000" pitchFamily="34" charset="-128"/>
                          <a:ea typeface="Yu Gothic" panose="020B0400000000000000" pitchFamily="34" charset="-128"/>
                        </a:rPr>
                        <a:t>やや問題がある</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kern="0" dirty="0">
                          <a:effectLst/>
                          <a:latin typeface="Yu Gothic" panose="020B0400000000000000" pitchFamily="34" charset="-128"/>
                          <a:ea typeface="Yu Gothic" panose="020B0400000000000000" pitchFamily="34" charset="-128"/>
                        </a:rPr>
                        <a:t>問題がある</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9245028"/>
                  </a:ext>
                </a:extLst>
              </a:tr>
            </a:tbl>
          </a:graphicData>
        </a:graphic>
      </p:graphicFrame>
      <p:sp>
        <p:nvSpPr>
          <p:cNvPr id="13" name="正方形/長方形 15">
            <a:extLst>
              <a:ext uri="{FF2B5EF4-FFF2-40B4-BE49-F238E27FC236}">
                <a16:creationId xmlns:a16="http://schemas.microsoft.com/office/drawing/2014/main" id="{BE910011-3E95-D34A-8A24-D388ED017FCE}"/>
              </a:ext>
            </a:extLst>
          </p:cNvPr>
          <p:cNvSpPr/>
          <p:nvPr/>
        </p:nvSpPr>
        <p:spPr>
          <a:xfrm>
            <a:off x="3648003" y="3662236"/>
            <a:ext cx="5433352" cy="1169551"/>
          </a:xfrm>
          <a:prstGeom prst="rect">
            <a:avLst/>
          </a:prstGeom>
        </p:spPr>
        <p:txBody>
          <a:bodyPr wrap="square">
            <a:spAutoFit/>
          </a:bodyPr>
          <a:lstStyle/>
          <a:p>
            <a:pPr marL="100013" algn="just"/>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d</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総合評価</a:t>
            </a:r>
            <a:endParaRPr lang="ja-JP" altLang="ja-JP"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533400"/>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５</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段階評価で行い、各委員は「採択してよい」と評価する場合に</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３</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点以上を、「採択すべきでない」と評価する場合は</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２</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点以下を付け、各委員の総合評価の平均を各課題の評価点とした。</a:t>
            </a:r>
            <a:endParaRPr lang="ja-JP" altLang="ja-JP"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graphicFrame>
        <p:nvGraphicFramePr>
          <p:cNvPr id="14" name="表 16">
            <a:extLst>
              <a:ext uri="{FF2B5EF4-FFF2-40B4-BE49-F238E27FC236}">
                <a16:creationId xmlns:a16="http://schemas.microsoft.com/office/drawing/2014/main" id="{BB357529-89B4-6A44-B157-4FB21B4E1D81}"/>
              </a:ext>
            </a:extLst>
          </p:cNvPr>
          <p:cNvGraphicFramePr>
            <a:graphicFrameLocks noGrp="1"/>
          </p:cNvGraphicFramePr>
          <p:nvPr>
            <p:extLst>
              <p:ext uri="{D42A27DB-BD31-4B8C-83A1-F6EECF244321}">
                <p14:modId xmlns:p14="http://schemas.microsoft.com/office/powerpoint/2010/main" val="1415771276"/>
              </p:ext>
            </p:extLst>
          </p:nvPr>
        </p:nvGraphicFramePr>
        <p:xfrm>
          <a:off x="4866964" y="4840804"/>
          <a:ext cx="4001075" cy="1066800"/>
        </p:xfrm>
        <a:graphic>
          <a:graphicData uri="http://schemas.openxmlformats.org/drawingml/2006/table">
            <a:tbl>
              <a:tblPr firstCol="1" bandRow="1">
                <a:tableStyleId>{5C22544A-7EE6-4342-B048-85BDC9FD1C3A}</a:tableStyleId>
              </a:tblPr>
              <a:tblGrid>
                <a:gridCol w="951587">
                  <a:extLst>
                    <a:ext uri="{9D8B030D-6E8A-4147-A177-3AD203B41FA5}">
                      <a16:colId xmlns:a16="http://schemas.microsoft.com/office/drawing/2014/main" val="1849384525"/>
                    </a:ext>
                  </a:extLst>
                </a:gridCol>
                <a:gridCol w="2824899">
                  <a:extLst>
                    <a:ext uri="{9D8B030D-6E8A-4147-A177-3AD203B41FA5}">
                      <a16:colId xmlns:a16="http://schemas.microsoft.com/office/drawing/2014/main" val="3835262265"/>
                    </a:ext>
                  </a:extLst>
                </a:gridCol>
                <a:gridCol w="224589">
                  <a:extLst>
                    <a:ext uri="{9D8B030D-6E8A-4147-A177-3AD203B41FA5}">
                      <a16:colId xmlns:a16="http://schemas.microsoft.com/office/drawing/2014/main" val="3262138435"/>
                    </a:ext>
                  </a:extLst>
                </a:gridCol>
              </a:tblGrid>
              <a:tr h="35625">
                <a:tc>
                  <a:txBody>
                    <a:bodyPr/>
                    <a:lstStyle/>
                    <a:p>
                      <a:pPr algn="ctr">
                        <a:spcAft>
                          <a:spcPts val="0"/>
                        </a:spcAft>
                      </a:pPr>
                      <a:r>
                        <a:rPr lang="ja-JP" altLang="en-US" sz="1400" kern="0" dirty="0">
                          <a:effectLst/>
                          <a:latin typeface="Yu Gothic" panose="020B0400000000000000" pitchFamily="34" charset="-128"/>
                          <a:ea typeface="Yu Gothic" panose="020B0400000000000000" pitchFamily="34" charset="-128"/>
                        </a:rPr>
                        <a:t>５</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r>
                        <a:rPr lang="ja-JP" sz="1400" b="0" kern="0" dirty="0">
                          <a:solidFill>
                            <a:schemeClr val="tx1"/>
                          </a:solidFill>
                          <a:effectLst/>
                          <a:latin typeface="Yu Gothic" panose="020B0400000000000000" pitchFamily="34" charset="-128"/>
                          <a:ea typeface="Yu Gothic" panose="020B0400000000000000" pitchFamily="34" charset="-128"/>
                        </a:rPr>
                        <a:t>　</a:t>
                      </a:r>
                      <a:r>
                        <a:rPr lang="ja-JP" altLang="en-US" sz="1400" b="0" kern="0" dirty="0">
                          <a:solidFill>
                            <a:schemeClr val="tx1"/>
                          </a:solidFill>
                          <a:effectLst/>
                          <a:latin typeface="Yu Gothic" panose="020B0400000000000000" pitchFamily="34" charset="-128"/>
                          <a:ea typeface="Yu Gothic" panose="020B0400000000000000" pitchFamily="34" charset="-128"/>
                        </a:rPr>
                        <a:t>大変優れている</a:t>
                      </a: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sz="1400" kern="100" dirty="0">
                        <a:effectLst/>
                        <a:latin typeface="Yu Gothic" panose="020B0400000000000000" pitchFamily="34" charset="-128"/>
                        <a:ea typeface="Yu Gothic" panose="020B0400000000000000" pitchFamily="34" charset="-128"/>
                      </a:endParaRPr>
                    </a:p>
                  </a:txBody>
                  <a:tcPr marL="47149" marR="47149"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892304505"/>
                  </a:ext>
                </a:extLst>
              </a:tr>
              <a:tr h="35625">
                <a:tc>
                  <a:txBody>
                    <a:bodyPr/>
                    <a:lstStyle/>
                    <a:p>
                      <a:pPr algn="ctr">
                        <a:spcAft>
                          <a:spcPts val="0"/>
                        </a:spcAft>
                      </a:pPr>
                      <a:r>
                        <a:rPr lang="ja-JP" altLang="en-US" sz="1400" kern="0" dirty="0">
                          <a:effectLst/>
                          <a:latin typeface="Yu Gothic" panose="020B0400000000000000" pitchFamily="34" charset="-128"/>
                          <a:ea typeface="Yu Gothic" panose="020B0400000000000000" pitchFamily="34" charset="-128"/>
                        </a:rPr>
                        <a:t>４</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r>
                        <a:rPr lang="ja-JP" sz="1400" b="0" kern="0" dirty="0">
                          <a:effectLst/>
                          <a:latin typeface="Yu Gothic" panose="020B0400000000000000" pitchFamily="34" charset="-128"/>
                          <a:ea typeface="Yu Gothic" panose="020B0400000000000000" pitchFamily="34" charset="-128"/>
                        </a:rPr>
                        <a:t>　</a:t>
                      </a:r>
                      <a:r>
                        <a:rPr lang="ja-JP" altLang="en-US" sz="1400" b="0" kern="0" dirty="0">
                          <a:effectLst/>
                          <a:latin typeface="Yu Gothic" panose="020B0400000000000000" pitchFamily="34" charset="-128"/>
                          <a:ea typeface="Yu Gothic" panose="020B0400000000000000" pitchFamily="34" charset="-128"/>
                        </a:rPr>
                        <a:t>優れている</a:t>
                      </a: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sz="1400" kern="100" dirty="0">
                        <a:effectLst/>
                        <a:latin typeface="Yu Gothic" panose="020B0400000000000000" pitchFamily="34" charset="-128"/>
                        <a:ea typeface="Yu Gothic" panose="020B0400000000000000" pitchFamily="34" charset="-128"/>
                      </a:endParaRPr>
                    </a:p>
                  </a:txBody>
                  <a:tcPr marL="47149" marR="47149"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742310042"/>
                  </a:ext>
                </a:extLst>
              </a:tr>
              <a:tr h="35625">
                <a:tc>
                  <a:txBody>
                    <a:bodyPr/>
                    <a:lstStyle/>
                    <a:p>
                      <a:pPr algn="ctr">
                        <a:spcAft>
                          <a:spcPts val="0"/>
                        </a:spcAft>
                      </a:pPr>
                      <a:r>
                        <a:rPr lang="ja-JP" altLang="en-US" sz="1400" kern="0" dirty="0">
                          <a:effectLst/>
                          <a:latin typeface="Yu Gothic" panose="020B0400000000000000" pitchFamily="34" charset="-128"/>
                          <a:ea typeface="Yu Gothic" panose="020B0400000000000000" pitchFamily="34" charset="-128"/>
                        </a:rPr>
                        <a:t>３</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r>
                        <a:rPr lang="ja-JP" sz="1400" b="0" kern="0" dirty="0">
                          <a:effectLst/>
                          <a:latin typeface="Yu Gothic" panose="020B0400000000000000" pitchFamily="34" charset="-128"/>
                          <a:ea typeface="Yu Gothic" panose="020B0400000000000000" pitchFamily="34" charset="-128"/>
                        </a:rPr>
                        <a:t>　</a:t>
                      </a:r>
                      <a:r>
                        <a:rPr lang="ja-JP" altLang="en-US" sz="1400" b="0" kern="0" dirty="0">
                          <a:effectLst/>
                          <a:latin typeface="Yu Gothic" panose="020B0400000000000000" pitchFamily="34" charset="-128"/>
                          <a:ea typeface="Yu Gothic" panose="020B0400000000000000" pitchFamily="34" charset="-128"/>
                        </a:rPr>
                        <a:t>やや良い</a:t>
                      </a: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sz="1400" kern="100" dirty="0">
                        <a:effectLst/>
                        <a:latin typeface="Yu Gothic" panose="020B0400000000000000" pitchFamily="34" charset="-128"/>
                        <a:ea typeface="Yu Gothic" panose="020B0400000000000000" pitchFamily="34" charset="-128"/>
                      </a:endParaRPr>
                    </a:p>
                  </a:txBody>
                  <a:tcPr marL="47149" marR="47149"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937604878"/>
                  </a:ext>
                </a:extLst>
              </a:tr>
              <a:tr h="35625">
                <a:tc>
                  <a:txBody>
                    <a:bodyPr/>
                    <a:lstStyle/>
                    <a:p>
                      <a:pPr algn="ctr">
                        <a:spcAft>
                          <a:spcPts val="0"/>
                        </a:spcAft>
                      </a:pPr>
                      <a:r>
                        <a:rPr lang="ja-JP" altLang="en-US" sz="1400" kern="0" dirty="0">
                          <a:effectLst/>
                          <a:latin typeface="Yu Gothic" panose="020B0400000000000000" pitchFamily="34" charset="-128"/>
                          <a:ea typeface="Yu Gothic" panose="020B0400000000000000" pitchFamily="34" charset="-128"/>
                        </a:rPr>
                        <a:t>２</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r>
                        <a:rPr lang="ja-JP" sz="1400" b="0" kern="0" dirty="0">
                          <a:effectLst/>
                          <a:latin typeface="Yu Gothic" panose="020B0400000000000000" pitchFamily="34" charset="-128"/>
                          <a:ea typeface="Yu Gothic" panose="020B0400000000000000" pitchFamily="34" charset="-128"/>
                        </a:rPr>
                        <a:t>　</a:t>
                      </a:r>
                      <a:r>
                        <a:rPr lang="ja-JP" altLang="en-US" sz="1400" b="0" kern="0" dirty="0">
                          <a:effectLst/>
                          <a:latin typeface="Yu Gothic" panose="020B0400000000000000" pitchFamily="34" charset="-128"/>
                          <a:ea typeface="Yu Gothic" panose="020B0400000000000000" pitchFamily="34" charset="-128"/>
                        </a:rPr>
                        <a:t>劣っている</a:t>
                      </a: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sz="1400" kern="100" dirty="0">
                        <a:effectLst/>
                        <a:latin typeface="Yu Gothic" panose="020B0400000000000000" pitchFamily="34" charset="-128"/>
                        <a:ea typeface="Yu Gothic" panose="020B0400000000000000" pitchFamily="34" charset="-128"/>
                      </a:endParaRPr>
                    </a:p>
                  </a:txBody>
                  <a:tcPr marL="47149" marR="47149"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513268496"/>
                  </a:ext>
                </a:extLst>
              </a:tr>
              <a:tr h="35625">
                <a:tc>
                  <a:txBody>
                    <a:bodyPr/>
                    <a:lstStyle/>
                    <a:p>
                      <a:pPr algn="ctr">
                        <a:spcAft>
                          <a:spcPts val="0"/>
                        </a:spcAft>
                      </a:pPr>
                      <a:r>
                        <a:rPr lang="ja-JP" altLang="en-US" sz="1400" kern="0" dirty="0">
                          <a:effectLst/>
                          <a:latin typeface="Yu Gothic" panose="020B0400000000000000" pitchFamily="34" charset="-128"/>
                          <a:ea typeface="Yu Gothic" panose="020B0400000000000000" pitchFamily="34" charset="-128"/>
                        </a:rPr>
                        <a:t>１</a:t>
                      </a:r>
                      <a:endParaRPr lang="ja-JP" sz="1400" kern="100"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r>
                        <a:rPr lang="ja-JP" sz="1400" b="0" kern="0" dirty="0">
                          <a:effectLst/>
                          <a:latin typeface="Yu Gothic" panose="020B0400000000000000" pitchFamily="34" charset="-128"/>
                          <a:ea typeface="Yu Gothic" panose="020B0400000000000000" pitchFamily="34" charset="-128"/>
                        </a:rPr>
                        <a:t>　</a:t>
                      </a:r>
                      <a:r>
                        <a:rPr lang="ja-JP" altLang="en-US" sz="1400" b="0" kern="0" dirty="0">
                          <a:effectLst/>
                          <a:latin typeface="Yu Gothic" panose="020B0400000000000000" pitchFamily="34" charset="-128"/>
                          <a:ea typeface="Yu Gothic" panose="020B0400000000000000" pitchFamily="34" charset="-128"/>
                        </a:rPr>
                        <a:t>極めて劣っている</a:t>
                      </a:r>
                    </a:p>
                  </a:txBody>
                  <a:tcPr marL="47149" marR="47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sz="1400" kern="100" dirty="0">
                        <a:effectLst/>
                        <a:latin typeface="Yu Gothic" panose="020B0400000000000000" pitchFamily="34" charset="-128"/>
                        <a:ea typeface="Yu Gothic" panose="020B0400000000000000" pitchFamily="34" charset="-128"/>
                      </a:endParaRPr>
                    </a:p>
                  </a:txBody>
                  <a:tcPr marL="47149" marR="47149"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396189560"/>
                  </a:ext>
                </a:extLst>
              </a:tr>
            </a:tbl>
          </a:graphicData>
        </a:graphic>
      </p:graphicFrame>
      <p:graphicFrame>
        <p:nvGraphicFramePr>
          <p:cNvPr id="15" name="表 17">
            <a:extLst>
              <a:ext uri="{FF2B5EF4-FFF2-40B4-BE49-F238E27FC236}">
                <a16:creationId xmlns:a16="http://schemas.microsoft.com/office/drawing/2014/main" id="{60B2A73E-6830-4846-96AC-23F23F91788C}"/>
              </a:ext>
            </a:extLst>
          </p:cNvPr>
          <p:cNvGraphicFramePr>
            <a:graphicFrameLocks noGrp="1"/>
          </p:cNvGraphicFramePr>
          <p:nvPr>
            <p:extLst>
              <p:ext uri="{D42A27DB-BD31-4B8C-83A1-F6EECF244321}">
                <p14:modId xmlns:p14="http://schemas.microsoft.com/office/powerpoint/2010/main" val="340938584"/>
              </p:ext>
            </p:extLst>
          </p:nvPr>
        </p:nvGraphicFramePr>
        <p:xfrm>
          <a:off x="5070518" y="1932130"/>
          <a:ext cx="3753224" cy="767715"/>
        </p:xfrm>
        <a:graphic>
          <a:graphicData uri="http://schemas.openxmlformats.org/drawingml/2006/table">
            <a:tbl>
              <a:tblPr firstRow="1" firstCol="1" bandRow="1"/>
              <a:tblGrid>
                <a:gridCol w="3753224">
                  <a:extLst>
                    <a:ext uri="{9D8B030D-6E8A-4147-A177-3AD203B41FA5}">
                      <a16:colId xmlns:a16="http://schemas.microsoft.com/office/drawing/2014/main" val="3825795461"/>
                    </a:ext>
                  </a:extLst>
                </a:gridCol>
              </a:tblGrid>
              <a:tr h="602393">
                <a:tc>
                  <a:txBody>
                    <a:bodyPr/>
                    <a:lstStyle/>
                    <a:p>
                      <a:pPr marL="342900" lvl="0" indent="-342900" algn="just">
                        <a:lnSpc>
                          <a:spcPts val="1500"/>
                        </a:lnSpc>
                        <a:spcAft>
                          <a:spcPts val="0"/>
                        </a:spcAft>
                        <a:buFont typeface="+mj-lt"/>
                        <a:buAutoNum type="alphaLcParenBoth"/>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事業趣旨等との整合性</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342900" marR="0" lvl="0" indent="-342900" algn="just" defTabSz="914400" rtl="0" eaLnBrk="1" fontAlgn="auto" latinLnBrk="0" hangingPunct="1">
                        <a:lnSpc>
                          <a:spcPts val="1500"/>
                        </a:lnSpc>
                        <a:spcBef>
                          <a:spcPts val="0"/>
                        </a:spcBef>
                        <a:spcAft>
                          <a:spcPts val="0"/>
                        </a:spcAft>
                        <a:buClrTx/>
                        <a:buSzTx/>
                        <a:buFont typeface="+mj-lt"/>
                        <a:buAutoNum type="alphaLcParenBoth"/>
                        <a:tabLst/>
                        <a:defRPr/>
                      </a:pPr>
                      <a:r>
                        <a:rPr kumimoji="1" lang="ja-JP" altLang="en-US" sz="1400" b="0" i="0" u="none" strike="noStrike" kern="1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科学的・技術的な意義及び優位性</a:t>
                      </a:r>
                      <a:endParaRPr kumimoji="1" lang="ja-JP" altLang="en-US"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342900" lvl="0" indent="-342900" algn="just">
                        <a:lnSpc>
                          <a:spcPts val="1500"/>
                        </a:lnSpc>
                        <a:spcAft>
                          <a:spcPts val="0"/>
                        </a:spcAft>
                        <a:buFont typeface="+mj-lt"/>
                        <a:buAutoNum type="alphaLcParenBoth"/>
                      </a:pPr>
                      <a:r>
                        <a:rPr 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計画の妥当性及び実施可能性</a:t>
                      </a:r>
                      <a:r>
                        <a:rPr lang="ja-JP" altLang="en-US"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、開発体制</a:t>
                      </a:r>
                      <a:endParaRPr lang="en-US" altLang="ja-JP"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342900" lvl="0" indent="-342900" algn="just">
                        <a:lnSpc>
                          <a:spcPts val="1500"/>
                        </a:lnSpc>
                        <a:spcAft>
                          <a:spcPts val="0"/>
                        </a:spcAft>
                        <a:buFont typeface="+mj-lt"/>
                        <a:buAutoNum type="alphaLcParenBoth"/>
                      </a:pPr>
                      <a:r>
                        <a:rPr lang="ja-JP" altLang="en-US"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総合評価</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1435" marR="51435" marT="0" marB="0">
                    <a:lnL>
                      <a:noFill/>
                    </a:lnL>
                    <a:lnR>
                      <a:noFill/>
                    </a:lnR>
                    <a:lnT>
                      <a:noFill/>
                    </a:lnT>
                    <a:lnB>
                      <a:noFill/>
                    </a:lnB>
                  </a:tcPr>
                </a:tc>
                <a:extLst>
                  <a:ext uri="{0D108BD9-81ED-4DB2-BD59-A6C34878D82A}">
                    <a16:rowId xmlns:a16="http://schemas.microsoft.com/office/drawing/2014/main" val="2099252933"/>
                  </a:ext>
                </a:extLst>
              </a:tr>
            </a:tbl>
          </a:graphicData>
        </a:graphic>
      </p:graphicFrame>
      <p:sp>
        <p:nvSpPr>
          <p:cNvPr id="16" name="正方形/長方形 19">
            <a:extLst>
              <a:ext uri="{FF2B5EF4-FFF2-40B4-BE49-F238E27FC236}">
                <a16:creationId xmlns:a16="http://schemas.microsoft.com/office/drawing/2014/main" id="{849FEE96-314F-9747-93E5-2AA77C92A252}"/>
              </a:ext>
            </a:extLst>
          </p:cNvPr>
          <p:cNvSpPr/>
          <p:nvPr/>
        </p:nvSpPr>
        <p:spPr>
          <a:xfrm>
            <a:off x="3724203" y="2854952"/>
            <a:ext cx="1794402" cy="307777"/>
          </a:xfrm>
          <a:prstGeom prst="rect">
            <a:avLst/>
          </a:prstGeom>
        </p:spPr>
        <p:txBody>
          <a:bodyPr wrap="none">
            <a:spAutoFit/>
          </a:bodyPr>
          <a:lstStyle/>
          <a:p>
            <a:pPr marL="100013"/>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(a)</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(c</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個別評価</a:t>
            </a:r>
            <a:endParaRPr lang="ja-JP" altLang="ja-JP"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7" name="正方形/長方形 61">
            <a:extLst>
              <a:ext uri="{FF2B5EF4-FFF2-40B4-BE49-F238E27FC236}">
                <a16:creationId xmlns:a16="http://schemas.microsoft.com/office/drawing/2014/main" id="{C5D6603D-07FA-644C-A009-86F8B74F15CD}"/>
              </a:ext>
            </a:extLst>
          </p:cNvPr>
          <p:cNvSpPr/>
          <p:nvPr/>
        </p:nvSpPr>
        <p:spPr>
          <a:xfrm>
            <a:off x="3829076" y="5942532"/>
            <a:ext cx="5360510" cy="523220"/>
          </a:xfrm>
          <a:prstGeom prst="rect">
            <a:avLst/>
          </a:prstGeom>
        </p:spPr>
        <p:txBody>
          <a:bodyPr wrap="square">
            <a:spAutoFit/>
          </a:bodyPr>
          <a:lstStyle/>
          <a:p>
            <a:pPr marL="100013" algn="just"/>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評価者コメント</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100013" algn="just"/>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特記すべき事項（評価できる点、問題点等）がある場合記載。</a:t>
            </a:r>
            <a:endParaRPr lang="ja-JP" altLang="ja-JP" sz="14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18" name="グループ化 59">
            <a:extLst>
              <a:ext uri="{FF2B5EF4-FFF2-40B4-BE49-F238E27FC236}">
                <a16:creationId xmlns:a16="http://schemas.microsoft.com/office/drawing/2014/main" id="{EB8668B1-C35C-C94B-91C7-6D7FC125E988}"/>
              </a:ext>
            </a:extLst>
          </p:cNvPr>
          <p:cNvGrpSpPr/>
          <p:nvPr/>
        </p:nvGrpSpPr>
        <p:grpSpPr>
          <a:xfrm>
            <a:off x="117296" y="1567914"/>
            <a:ext cx="3440053" cy="4757460"/>
            <a:chOff x="7210676" y="542734"/>
            <a:chExt cx="4586737" cy="6343280"/>
          </a:xfrm>
        </p:grpSpPr>
        <p:sp>
          <p:nvSpPr>
            <p:cNvPr id="19" name="六角形 1">
              <a:extLst>
                <a:ext uri="{FF2B5EF4-FFF2-40B4-BE49-F238E27FC236}">
                  <a16:creationId xmlns:a16="http://schemas.microsoft.com/office/drawing/2014/main" id="{82FEF9BB-80F2-F34E-86AA-6B420C9DA50B}"/>
                </a:ext>
              </a:extLst>
            </p:cNvPr>
            <p:cNvSpPr/>
            <p:nvPr/>
          </p:nvSpPr>
          <p:spPr>
            <a:xfrm>
              <a:off x="7358876" y="1683558"/>
              <a:ext cx="2100020" cy="360000"/>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dirty="0">
                  <a:solidFill>
                    <a:prstClr val="black"/>
                  </a:solidFill>
                  <a:latin typeface="Yu Gothic" panose="020B0400000000000000" pitchFamily="34" charset="-128"/>
                  <a:ea typeface="Yu Gothic" panose="020B0400000000000000" pitchFamily="34" charset="-128"/>
                </a:rPr>
                <a:t>審査準備</a:t>
              </a:r>
            </a:p>
          </p:txBody>
        </p:sp>
        <p:sp>
          <p:nvSpPr>
            <p:cNvPr id="20" name="角丸四角形 2">
              <a:extLst>
                <a:ext uri="{FF2B5EF4-FFF2-40B4-BE49-F238E27FC236}">
                  <a16:creationId xmlns:a16="http://schemas.microsoft.com/office/drawing/2014/main" id="{F7D71942-76F0-C649-A451-6ED35628B2AD}"/>
                </a:ext>
              </a:extLst>
            </p:cNvPr>
            <p:cNvSpPr/>
            <p:nvPr/>
          </p:nvSpPr>
          <p:spPr>
            <a:xfrm>
              <a:off x="7358876" y="542734"/>
              <a:ext cx="2100020" cy="36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en-US" altLang="ja-JP" sz="1200" dirty="0">
                  <a:solidFill>
                    <a:srgbClr val="0000FF"/>
                  </a:solidFill>
                  <a:latin typeface="Yu Gothic" panose="020B0400000000000000" pitchFamily="34" charset="-128"/>
                  <a:ea typeface="Yu Gothic" panose="020B0400000000000000" pitchFamily="34" charset="-128"/>
                </a:rPr>
                <a:t>HP</a:t>
              </a:r>
              <a:r>
                <a:rPr lang="ja-JP" altLang="en-US" sz="1200" dirty="0" err="1">
                  <a:solidFill>
                    <a:srgbClr val="0000FF"/>
                  </a:solidFill>
                  <a:latin typeface="Yu Gothic" panose="020B0400000000000000" pitchFamily="34" charset="-128"/>
                  <a:ea typeface="Yu Gothic" panose="020B0400000000000000" pitchFamily="34" charset="-128"/>
                </a:rPr>
                <a:t>にて</a:t>
              </a:r>
              <a:r>
                <a:rPr lang="ja-JP" altLang="en-US" sz="1200" dirty="0">
                  <a:solidFill>
                    <a:srgbClr val="0000FF"/>
                  </a:solidFill>
                  <a:latin typeface="Yu Gothic" panose="020B0400000000000000" pitchFamily="34" charset="-128"/>
                  <a:ea typeface="Yu Gothic" panose="020B0400000000000000" pitchFamily="34" charset="-128"/>
                </a:rPr>
                <a:t>公募案内</a:t>
              </a:r>
            </a:p>
          </p:txBody>
        </p:sp>
        <p:sp>
          <p:nvSpPr>
            <p:cNvPr id="21" name="フローチャート: 複数書類 5">
              <a:extLst>
                <a:ext uri="{FF2B5EF4-FFF2-40B4-BE49-F238E27FC236}">
                  <a16:creationId xmlns:a16="http://schemas.microsoft.com/office/drawing/2014/main" id="{AD6A8A62-3731-3747-95A3-16FB843E090B}"/>
                </a:ext>
              </a:extLst>
            </p:cNvPr>
            <p:cNvSpPr/>
            <p:nvPr/>
          </p:nvSpPr>
          <p:spPr>
            <a:xfrm>
              <a:off x="7358876" y="1062677"/>
              <a:ext cx="2100020" cy="468000"/>
            </a:xfrm>
            <a:prstGeom prst="flowChartMulti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dirty="0">
                  <a:solidFill>
                    <a:prstClr val="black"/>
                  </a:solidFill>
                  <a:latin typeface="Yu Gothic" panose="020B0400000000000000" pitchFamily="34" charset="-128"/>
                  <a:ea typeface="Yu Gothic" panose="020B0400000000000000" pitchFamily="34" charset="-128"/>
                </a:rPr>
                <a:t>　課題受付</a:t>
              </a:r>
            </a:p>
          </p:txBody>
        </p:sp>
        <p:sp>
          <p:nvSpPr>
            <p:cNvPr id="22" name="フローチャート: 判断 6">
              <a:extLst>
                <a:ext uri="{FF2B5EF4-FFF2-40B4-BE49-F238E27FC236}">
                  <a16:creationId xmlns:a16="http://schemas.microsoft.com/office/drawing/2014/main" id="{24C0C8DC-4D31-8548-AA1A-754EA739185F}"/>
                </a:ext>
              </a:extLst>
            </p:cNvPr>
            <p:cNvSpPr/>
            <p:nvPr/>
          </p:nvSpPr>
          <p:spPr>
            <a:xfrm>
              <a:off x="7210676" y="4168250"/>
              <a:ext cx="2649770" cy="394679"/>
            </a:xfrm>
            <a:prstGeom prst="flowChartDecision">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dirty="0">
                  <a:solidFill>
                    <a:prstClr val="black"/>
                  </a:solidFill>
                  <a:latin typeface="Yu Gothic" panose="020B0400000000000000" pitchFamily="34" charset="-128"/>
                  <a:ea typeface="Yu Gothic" panose="020B0400000000000000" pitchFamily="34" charset="-128"/>
                </a:rPr>
                <a:t>選定会議</a:t>
              </a:r>
            </a:p>
          </p:txBody>
        </p:sp>
        <p:sp>
          <p:nvSpPr>
            <p:cNvPr id="23" name="角丸四角形 20">
              <a:extLst>
                <a:ext uri="{FF2B5EF4-FFF2-40B4-BE49-F238E27FC236}">
                  <a16:creationId xmlns:a16="http://schemas.microsoft.com/office/drawing/2014/main" id="{72CA275C-F11D-2F4E-A6B9-4F4B5D1D724D}"/>
                </a:ext>
              </a:extLst>
            </p:cNvPr>
            <p:cNvSpPr/>
            <p:nvPr/>
          </p:nvSpPr>
          <p:spPr>
            <a:xfrm>
              <a:off x="7358876" y="2295670"/>
              <a:ext cx="2100020" cy="36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dirty="0">
                  <a:solidFill>
                    <a:prstClr val="black"/>
                  </a:solidFill>
                  <a:latin typeface="Yu Gothic" panose="020B0400000000000000" pitchFamily="34" charset="-128"/>
                  <a:ea typeface="Yu Gothic" panose="020B0400000000000000" pitchFamily="34" charset="-128"/>
                </a:rPr>
                <a:t>総合評価審査</a:t>
              </a:r>
            </a:p>
          </p:txBody>
        </p:sp>
        <p:sp>
          <p:nvSpPr>
            <p:cNvPr id="24" name="角丸四角形 22">
              <a:extLst>
                <a:ext uri="{FF2B5EF4-FFF2-40B4-BE49-F238E27FC236}">
                  <a16:creationId xmlns:a16="http://schemas.microsoft.com/office/drawing/2014/main" id="{8B609CFE-9FF1-C142-B654-0E800C34B262}"/>
                </a:ext>
              </a:extLst>
            </p:cNvPr>
            <p:cNvSpPr/>
            <p:nvPr/>
          </p:nvSpPr>
          <p:spPr>
            <a:xfrm>
              <a:off x="10028537" y="2232474"/>
              <a:ext cx="1744489" cy="462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a:solidFill>
                    <a:prstClr val="black"/>
                  </a:solidFill>
                  <a:latin typeface="Yu Gothic" panose="020B0400000000000000" pitchFamily="34" charset="-128"/>
                  <a:ea typeface="Yu Gothic" panose="020B0400000000000000" pitchFamily="34" charset="-128"/>
                </a:rPr>
                <a:t>適合性調査</a:t>
              </a:r>
              <a:endParaRPr lang="en-US" altLang="ja-JP" sz="1200" dirty="0">
                <a:solidFill>
                  <a:prstClr val="black"/>
                </a:solidFill>
                <a:latin typeface="Yu Gothic" panose="020B0400000000000000" pitchFamily="34" charset="-128"/>
                <a:ea typeface="Yu Gothic" panose="020B0400000000000000" pitchFamily="34" charset="-128"/>
              </a:endParaRPr>
            </a:p>
          </p:txBody>
        </p:sp>
        <p:sp>
          <p:nvSpPr>
            <p:cNvPr id="25" name="六角形 24">
              <a:extLst>
                <a:ext uri="{FF2B5EF4-FFF2-40B4-BE49-F238E27FC236}">
                  <a16:creationId xmlns:a16="http://schemas.microsoft.com/office/drawing/2014/main" id="{D254DBB7-DF17-BF44-AF2E-0AA11C362662}"/>
                </a:ext>
              </a:extLst>
            </p:cNvPr>
            <p:cNvSpPr/>
            <p:nvPr/>
          </p:nvSpPr>
          <p:spPr>
            <a:xfrm>
              <a:off x="7358875" y="3040198"/>
              <a:ext cx="2649761" cy="457365"/>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dirty="0">
                  <a:solidFill>
                    <a:prstClr val="black"/>
                  </a:solidFill>
                  <a:latin typeface="Yu Gothic" panose="020B0400000000000000" pitchFamily="34" charset="-128"/>
                  <a:ea typeface="Yu Gothic" panose="020B0400000000000000" pitchFamily="34" charset="-128"/>
                </a:rPr>
                <a:t>審査結果取りまとめ／ヒアリング準備</a:t>
              </a:r>
            </a:p>
          </p:txBody>
        </p:sp>
        <p:sp>
          <p:nvSpPr>
            <p:cNvPr id="26" name="角丸四角形 26">
              <a:extLst>
                <a:ext uri="{FF2B5EF4-FFF2-40B4-BE49-F238E27FC236}">
                  <a16:creationId xmlns:a16="http://schemas.microsoft.com/office/drawing/2014/main" id="{5AF00267-179B-F848-BD08-C1E6032B0087}"/>
                </a:ext>
              </a:extLst>
            </p:cNvPr>
            <p:cNvSpPr/>
            <p:nvPr/>
          </p:nvSpPr>
          <p:spPr>
            <a:xfrm>
              <a:off x="7308075" y="4691350"/>
              <a:ext cx="3223998" cy="3790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dirty="0">
                  <a:solidFill>
                    <a:prstClr val="black"/>
                  </a:solidFill>
                  <a:latin typeface="Yu Gothic" panose="020B0400000000000000" pitchFamily="34" charset="-128"/>
                  <a:ea typeface="Yu Gothic" panose="020B0400000000000000" pitchFamily="34" charset="-128"/>
                </a:rPr>
                <a:t>シーズ</a:t>
              </a:r>
              <a:r>
                <a:rPr lang="ja-JP" altLang="en-US" sz="1200">
                  <a:solidFill>
                    <a:prstClr val="black"/>
                  </a:solidFill>
                  <a:latin typeface="Yu Gothic" panose="020B0400000000000000" pitchFamily="34" charset="-128"/>
                  <a:ea typeface="Yu Gothic" panose="020B0400000000000000" pitchFamily="34" charset="-128"/>
                </a:rPr>
                <a:t>評価委員会</a:t>
              </a:r>
              <a:r>
                <a:rPr lang="ja-JP" altLang="en-US" sz="1200" dirty="0">
                  <a:solidFill>
                    <a:prstClr val="black"/>
                  </a:solidFill>
                  <a:latin typeface="Yu Gothic" panose="020B0400000000000000" pitchFamily="34" charset="-128"/>
                  <a:ea typeface="Yu Gothic" panose="020B0400000000000000" pitchFamily="34" charset="-128"/>
                </a:rPr>
                <a:t>　</a:t>
              </a:r>
              <a:r>
                <a:rPr lang="ja-JP" altLang="en-US" sz="1200">
                  <a:solidFill>
                    <a:prstClr val="black"/>
                  </a:solidFill>
                  <a:latin typeface="Yu Gothic" panose="020B0400000000000000" pitchFamily="34" charset="-128"/>
                  <a:ea typeface="Yu Gothic" panose="020B0400000000000000" pitchFamily="34" charset="-128"/>
                </a:rPr>
                <a:t>報告</a:t>
              </a:r>
              <a:r>
                <a:rPr lang="ja-JP" altLang="en-US" sz="1200" dirty="0">
                  <a:solidFill>
                    <a:prstClr val="black"/>
                  </a:solidFill>
                  <a:latin typeface="Yu Gothic" panose="020B0400000000000000" pitchFamily="34" charset="-128"/>
                  <a:ea typeface="Yu Gothic" panose="020B0400000000000000" pitchFamily="34" charset="-128"/>
                </a:rPr>
                <a:t>・了承</a:t>
              </a:r>
            </a:p>
          </p:txBody>
        </p:sp>
        <p:sp>
          <p:nvSpPr>
            <p:cNvPr id="27" name="角丸四角形 27">
              <a:extLst>
                <a:ext uri="{FF2B5EF4-FFF2-40B4-BE49-F238E27FC236}">
                  <a16:creationId xmlns:a16="http://schemas.microsoft.com/office/drawing/2014/main" id="{67056BC4-69C7-0A41-AECF-70FE1CE9D458}"/>
                </a:ext>
              </a:extLst>
            </p:cNvPr>
            <p:cNvSpPr/>
            <p:nvPr/>
          </p:nvSpPr>
          <p:spPr>
            <a:xfrm>
              <a:off x="7358876" y="5207395"/>
              <a:ext cx="2100020" cy="36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dirty="0">
                  <a:solidFill>
                    <a:prstClr val="black"/>
                  </a:solidFill>
                  <a:latin typeface="Yu Gothic" panose="020B0400000000000000" pitchFamily="34" charset="-128"/>
                  <a:ea typeface="Yu Gothic" panose="020B0400000000000000" pitchFamily="34" charset="-128"/>
                </a:rPr>
                <a:t>研究者へ通知</a:t>
              </a:r>
            </a:p>
          </p:txBody>
        </p:sp>
        <p:sp>
          <p:nvSpPr>
            <p:cNvPr id="28" name="角丸四角形 28">
              <a:extLst>
                <a:ext uri="{FF2B5EF4-FFF2-40B4-BE49-F238E27FC236}">
                  <a16:creationId xmlns:a16="http://schemas.microsoft.com/office/drawing/2014/main" id="{C4464F57-AC75-2147-9E4A-BE333EE6BAD5}"/>
                </a:ext>
              </a:extLst>
            </p:cNvPr>
            <p:cNvSpPr/>
            <p:nvPr/>
          </p:nvSpPr>
          <p:spPr>
            <a:xfrm>
              <a:off x="7358876" y="6407517"/>
              <a:ext cx="2100020" cy="4784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a:solidFill>
                    <a:prstClr val="black"/>
                  </a:solidFill>
                  <a:latin typeface="Yu Gothic" panose="020B0400000000000000" pitchFamily="34" charset="-128"/>
                  <a:ea typeface="Yu Gothic" panose="020B0400000000000000" pitchFamily="34" charset="-128"/>
                </a:rPr>
                <a:t>橋渡し支援</a:t>
              </a:r>
              <a:endParaRPr lang="ja-JP" altLang="en-US" sz="1200" dirty="0">
                <a:solidFill>
                  <a:prstClr val="black"/>
                </a:solidFill>
                <a:latin typeface="Yu Gothic" panose="020B0400000000000000" pitchFamily="34" charset="-128"/>
                <a:ea typeface="Yu Gothic" panose="020B0400000000000000" pitchFamily="34" charset="-128"/>
              </a:endParaRPr>
            </a:p>
          </p:txBody>
        </p:sp>
        <p:sp>
          <p:nvSpPr>
            <p:cNvPr id="29" name="フローチャート: 複数書類 29">
              <a:extLst>
                <a:ext uri="{FF2B5EF4-FFF2-40B4-BE49-F238E27FC236}">
                  <a16:creationId xmlns:a16="http://schemas.microsoft.com/office/drawing/2014/main" id="{08DFD120-442E-4D40-B289-92B0E047804F}"/>
                </a:ext>
              </a:extLst>
            </p:cNvPr>
            <p:cNvSpPr/>
            <p:nvPr/>
          </p:nvSpPr>
          <p:spPr>
            <a:xfrm>
              <a:off x="7358876" y="5802487"/>
              <a:ext cx="2100020" cy="468000"/>
            </a:xfrm>
            <a:prstGeom prst="flowChartMulti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dirty="0">
                  <a:solidFill>
                    <a:prstClr val="black"/>
                  </a:solidFill>
                  <a:latin typeface="Yu Gothic" panose="020B0400000000000000" pitchFamily="34" charset="-128"/>
                  <a:ea typeface="Yu Gothic" panose="020B0400000000000000" pitchFamily="34" charset="-128"/>
                </a:rPr>
                <a:t>　採択課題</a:t>
              </a:r>
            </a:p>
          </p:txBody>
        </p:sp>
        <p:sp>
          <p:nvSpPr>
            <p:cNvPr id="30" name="フローチャート: 複数書類 30">
              <a:extLst>
                <a:ext uri="{FF2B5EF4-FFF2-40B4-BE49-F238E27FC236}">
                  <a16:creationId xmlns:a16="http://schemas.microsoft.com/office/drawing/2014/main" id="{FD75CE98-5687-BB40-8D72-97DF89C21580}"/>
                </a:ext>
              </a:extLst>
            </p:cNvPr>
            <p:cNvSpPr/>
            <p:nvPr/>
          </p:nvSpPr>
          <p:spPr>
            <a:xfrm>
              <a:off x="9697393" y="5802487"/>
              <a:ext cx="2100020" cy="468000"/>
            </a:xfrm>
            <a:prstGeom prst="flowChartMulti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dirty="0">
                  <a:solidFill>
                    <a:prstClr val="black"/>
                  </a:solidFill>
                  <a:latin typeface="Yu Gothic" panose="020B0400000000000000" pitchFamily="34" charset="-128"/>
                  <a:ea typeface="Yu Gothic" panose="020B0400000000000000" pitchFamily="34" charset="-128"/>
                </a:rPr>
                <a:t>　不採択課題</a:t>
              </a:r>
            </a:p>
          </p:txBody>
        </p:sp>
        <p:sp>
          <p:nvSpPr>
            <p:cNvPr id="31" name="角丸四角形 31">
              <a:extLst>
                <a:ext uri="{FF2B5EF4-FFF2-40B4-BE49-F238E27FC236}">
                  <a16:creationId xmlns:a16="http://schemas.microsoft.com/office/drawing/2014/main" id="{C12560DB-1A60-724E-9685-45CD8DBA13E4}"/>
                </a:ext>
              </a:extLst>
            </p:cNvPr>
            <p:cNvSpPr/>
            <p:nvPr/>
          </p:nvSpPr>
          <p:spPr>
            <a:xfrm>
              <a:off x="7367156" y="3667966"/>
              <a:ext cx="2100020" cy="360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Tx/>
                <a:buFontTx/>
                <a:buNone/>
              </a:pPr>
              <a:r>
                <a:rPr lang="ja-JP" altLang="en-US" sz="1200" dirty="0">
                  <a:solidFill>
                    <a:prstClr val="black"/>
                  </a:solidFill>
                  <a:latin typeface="Yu Gothic" panose="020B0400000000000000" pitchFamily="34" charset="-128"/>
                  <a:ea typeface="Yu Gothic" panose="020B0400000000000000" pitchFamily="34" charset="-128"/>
                </a:rPr>
                <a:t>ヒアリング</a:t>
              </a:r>
            </a:p>
          </p:txBody>
        </p:sp>
        <p:cxnSp>
          <p:nvCxnSpPr>
            <p:cNvPr id="32" name="直線矢印コネクタ 9">
              <a:extLst>
                <a:ext uri="{FF2B5EF4-FFF2-40B4-BE49-F238E27FC236}">
                  <a16:creationId xmlns:a16="http://schemas.microsoft.com/office/drawing/2014/main" id="{A12D1A1D-8EA6-3643-9D6D-CE00E5DBAFAD}"/>
                </a:ext>
              </a:extLst>
            </p:cNvPr>
            <p:cNvCxnSpPr/>
            <p:nvPr/>
          </p:nvCxnSpPr>
          <p:spPr>
            <a:xfrm>
              <a:off x="7988877" y="899057"/>
              <a:ext cx="0" cy="162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直線矢印コネクタ 32">
              <a:extLst>
                <a:ext uri="{FF2B5EF4-FFF2-40B4-BE49-F238E27FC236}">
                  <a16:creationId xmlns:a16="http://schemas.microsoft.com/office/drawing/2014/main" id="{6DD9C6FD-B73C-1141-86C2-6C67050F4B9E}"/>
                </a:ext>
              </a:extLst>
            </p:cNvPr>
            <p:cNvCxnSpPr/>
            <p:nvPr/>
          </p:nvCxnSpPr>
          <p:spPr>
            <a:xfrm>
              <a:off x="7988877" y="1521352"/>
              <a:ext cx="0" cy="162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直線矢印コネクタ 33">
              <a:extLst>
                <a:ext uri="{FF2B5EF4-FFF2-40B4-BE49-F238E27FC236}">
                  <a16:creationId xmlns:a16="http://schemas.microsoft.com/office/drawing/2014/main" id="{D1605775-5995-174E-BF2A-79DABC32A038}"/>
                </a:ext>
              </a:extLst>
            </p:cNvPr>
            <p:cNvCxnSpPr/>
            <p:nvPr/>
          </p:nvCxnSpPr>
          <p:spPr>
            <a:xfrm>
              <a:off x="7988877" y="2041390"/>
              <a:ext cx="0" cy="252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直線矢印コネクタ 34">
              <a:extLst>
                <a:ext uri="{FF2B5EF4-FFF2-40B4-BE49-F238E27FC236}">
                  <a16:creationId xmlns:a16="http://schemas.microsoft.com/office/drawing/2014/main" id="{3870DB6B-757D-2E41-AB6E-527E3C830F22}"/>
                </a:ext>
              </a:extLst>
            </p:cNvPr>
            <p:cNvCxnSpPr/>
            <p:nvPr/>
          </p:nvCxnSpPr>
          <p:spPr>
            <a:xfrm>
              <a:off x="7988877" y="3505849"/>
              <a:ext cx="0" cy="162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直線矢印コネクタ 35">
              <a:extLst>
                <a:ext uri="{FF2B5EF4-FFF2-40B4-BE49-F238E27FC236}">
                  <a16:creationId xmlns:a16="http://schemas.microsoft.com/office/drawing/2014/main" id="{3990C707-1DB3-834C-9296-3E4A9EB30673}"/>
                </a:ext>
              </a:extLst>
            </p:cNvPr>
            <p:cNvCxnSpPr/>
            <p:nvPr/>
          </p:nvCxnSpPr>
          <p:spPr>
            <a:xfrm>
              <a:off x="7988877" y="4016853"/>
              <a:ext cx="0" cy="162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直線矢印コネクタ 36">
              <a:extLst>
                <a:ext uri="{FF2B5EF4-FFF2-40B4-BE49-F238E27FC236}">
                  <a16:creationId xmlns:a16="http://schemas.microsoft.com/office/drawing/2014/main" id="{14A798BD-D580-514A-9E22-77FCBCDC02E6}"/>
                </a:ext>
              </a:extLst>
            </p:cNvPr>
            <p:cNvCxnSpPr/>
            <p:nvPr/>
          </p:nvCxnSpPr>
          <p:spPr>
            <a:xfrm>
              <a:off x="7988877" y="4528251"/>
              <a:ext cx="0" cy="162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8" name="直線矢印コネクタ 37">
              <a:extLst>
                <a:ext uri="{FF2B5EF4-FFF2-40B4-BE49-F238E27FC236}">
                  <a16:creationId xmlns:a16="http://schemas.microsoft.com/office/drawing/2014/main" id="{0F30184F-D724-8E46-A4E3-07A5AC753B19}"/>
                </a:ext>
              </a:extLst>
            </p:cNvPr>
            <p:cNvCxnSpPr/>
            <p:nvPr/>
          </p:nvCxnSpPr>
          <p:spPr>
            <a:xfrm>
              <a:off x="7988877" y="5051351"/>
              <a:ext cx="0" cy="162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9" name="直線矢印コネクタ 38">
              <a:extLst>
                <a:ext uri="{FF2B5EF4-FFF2-40B4-BE49-F238E27FC236}">
                  <a16:creationId xmlns:a16="http://schemas.microsoft.com/office/drawing/2014/main" id="{90E0432E-0979-4447-B725-2190B02FAFBE}"/>
                </a:ext>
              </a:extLst>
            </p:cNvPr>
            <p:cNvCxnSpPr/>
            <p:nvPr/>
          </p:nvCxnSpPr>
          <p:spPr>
            <a:xfrm>
              <a:off x="7988877" y="5567395"/>
              <a:ext cx="0" cy="2448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直線矢印コネクタ 39">
              <a:extLst>
                <a:ext uri="{FF2B5EF4-FFF2-40B4-BE49-F238E27FC236}">
                  <a16:creationId xmlns:a16="http://schemas.microsoft.com/office/drawing/2014/main" id="{23C3DA35-361A-1349-BDC0-8092D3C4B24E}"/>
                </a:ext>
              </a:extLst>
            </p:cNvPr>
            <p:cNvCxnSpPr/>
            <p:nvPr/>
          </p:nvCxnSpPr>
          <p:spPr>
            <a:xfrm>
              <a:off x="7988877" y="6249050"/>
              <a:ext cx="0" cy="162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1" name="直線矢印コネクタ 40">
              <a:extLst>
                <a:ext uri="{FF2B5EF4-FFF2-40B4-BE49-F238E27FC236}">
                  <a16:creationId xmlns:a16="http://schemas.microsoft.com/office/drawing/2014/main" id="{4B9C7863-2F4E-E34C-ADBF-2439DBECCD7D}"/>
                </a:ext>
              </a:extLst>
            </p:cNvPr>
            <p:cNvCxnSpPr/>
            <p:nvPr/>
          </p:nvCxnSpPr>
          <p:spPr>
            <a:xfrm>
              <a:off x="7988877" y="2657424"/>
              <a:ext cx="0" cy="396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直線コネクタ 13">
              <a:extLst>
                <a:ext uri="{FF2B5EF4-FFF2-40B4-BE49-F238E27FC236}">
                  <a16:creationId xmlns:a16="http://schemas.microsoft.com/office/drawing/2014/main" id="{C975604B-FD5C-6B4C-91C5-CEDC11BFDA69}"/>
                </a:ext>
              </a:extLst>
            </p:cNvPr>
            <p:cNvCxnSpPr/>
            <p:nvPr/>
          </p:nvCxnSpPr>
          <p:spPr>
            <a:xfrm>
              <a:off x="7988876" y="2128161"/>
              <a:ext cx="3135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直線矢印コネクタ 43">
              <a:extLst>
                <a:ext uri="{FF2B5EF4-FFF2-40B4-BE49-F238E27FC236}">
                  <a16:creationId xmlns:a16="http://schemas.microsoft.com/office/drawing/2014/main" id="{119CAE26-A141-8C49-90B5-98AE250AFD25}"/>
                </a:ext>
              </a:extLst>
            </p:cNvPr>
            <p:cNvCxnSpPr/>
            <p:nvPr/>
          </p:nvCxnSpPr>
          <p:spPr>
            <a:xfrm flipH="1" flipV="1">
              <a:off x="7998887" y="2833006"/>
              <a:ext cx="3114236" cy="610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直線矢印コネクタ 44">
              <a:extLst>
                <a:ext uri="{FF2B5EF4-FFF2-40B4-BE49-F238E27FC236}">
                  <a16:creationId xmlns:a16="http://schemas.microsoft.com/office/drawing/2014/main" id="{DF8118FA-A645-4D46-94E9-D2FD7620A90A}"/>
                </a:ext>
              </a:extLst>
            </p:cNvPr>
            <p:cNvCxnSpPr/>
            <p:nvPr/>
          </p:nvCxnSpPr>
          <p:spPr>
            <a:xfrm>
              <a:off x="11113709" y="2134810"/>
              <a:ext cx="0" cy="1800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直線コネクタ 47">
              <a:extLst>
                <a:ext uri="{FF2B5EF4-FFF2-40B4-BE49-F238E27FC236}">
                  <a16:creationId xmlns:a16="http://schemas.microsoft.com/office/drawing/2014/main" id="{00FB96CE-B52B-9B4E-B8E6-D29CE4A13996}"/>
                </a:ext>
              </a:extLst>
            </p:cNvPr>
            <p:cNvCxnSpPr/>
            <p:nvPr/>
          </p:nvCxnSpPr>
          <p:spPr>
            <a:xfrm flipH="1">
              <a:off x="11113123" y="2733872"/>
              <a:ext cx="586" cy="91624"/>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直線コネクタ 55">
              <a:extLst>
                <a:ext uri="{FF2B5EF4-FFF2-40B4-BE49-F238E27FC236}">
                  <a16:creationId xmlns:a16="http://schemas.microsoft.com/office/drawing/2014/main" id="{8690E4A1-BFD2-DE4B-BEF2-8376D88E4E04}"/>
                </a:ext>
              </a:extLst>
            </p:cNvPr>
            <p:cNvCxnSpPr/>
            <p:nvPr/>
          </p:nvCxnSpPr>
          <p:spPr>
            <a:xfrm>
              <a:off x="7998887" y="5636748"/>
              <a:ext cx="2340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直線矢印コネクタ 56">
              <a:extLst>
                <a:ext uri="{FF2B5EF4-FFF2-40B4-BE49-F238E27FC236}">
                  <a16:creationId xmlns:a16="http://schemas.microsoft.com/office/drawing/2014/main" id="{8C7477F4-F2D1-014C-857B-0783E3ED0A1F}"/>
                </a:ext>
              </a:extLst>
            </p:cNvPr>
            <p:cNvCxnSpPr/>
            <p:nvPr/>
          </p:nvCxnSpPr>
          <p:spPr>
            <a:xfrm>
              <a:off x="10327394" y="5631127"/>
              <a:ext cx="0" cy="1728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48" name="正方形/長方形 58">
            <a:extLst>
              <a:ext uri="{FF2B5EF4-FFF2-40B4-BE49-F238E27FC236}">
                <a16:creationId xmlns:a16="http://schemas.microsoft.com/office/drawing/2014/main" id="{68DF8992-6DC4-814C-BE38-475A2B29184B}"/>
              </a:ext>
            </a:extLst>
          </p:cNvPr>
          <p:cNvSpPr/>
          <p:nvPr/>
        </p:nvSpPr>
        <p:spPr>
          <a:xfrm>
            <a:off x="1192581" y="1123846"/>
            <a:ext cx="1415773" cy="338554"/>
          </a:xfrm>
          <a:prstGeom prst="rect">
            <a:avLst/>
          </a:prstGeom>
        </p:spPr>
        <p:txBody>
          <a:bodyPr wrap="none">
            <a:spAutoFit/>
          </a:bodyPr>
          <a:lstStyle/>
          <a:p>
            <a:pPr algn="r">
              <a:buClrTx/>
              <a:buFontTx/>
              <a:buNone/>
            </a:pPr>
            <a:r>
              <a:rPr lang="ja-JP" altLang="en-US" sz="1600" dirty="0">
                <a:latin typeface="メイリオ" panose="020B0604030504040204" pitchFamily="50" charset="-128"/>
                <a:ea typeface="メイリオ" panose="020B0604030504040204" pitchFamily="50" charset="-128"/>
              </a:rPr>
              <a:t>審査フロー図</a:t>
            </a:r>
            <a:endParaRPr lang="en-US" altLang="ja-JP" sz="1600" dirty="0">
              <a:latin typeface="メイリオ" panose="020B0604030504040204" pitchFamily="50" charset="-128"/>
              <a:ea typeface="メイリオ" panose="020B0604030504040204" pitchFamily="50" charset="-128"/>
            </a:endParaRPr>
          </a:p>
        </p:txBody>
      </p:sp>
      <p:sp>
        <p:nvSpPr>
          <p:cNvPr id="49" name="コンテンツ プレースホルダー 4">
            <a:extLst>
              <a:ext uri="{FF2B5EF4-FFF2-40B4-BE49-F238E27FC236}">
                <a16:creationId xmlns:a16="http://schemas.microsoft.com/office/drawing/2014/main" id="{4EA541A8-B5F3-C545-AD7F-09BEA7CF8C7C}"/>
              </a:ext>
            </a:extLst>
          </p:cNvPr>
          <p:cNvSpPr txBox="1">
            <a:spLocks/>
          </p:cNvSpPr>
          <p:nvPr/>
        </p:nvSpPr>
        <p:spPr>
          <a:xfrm>
            <a:off x="3998470" y="2129731"/>
            <a:ext cx="995494" cy="3666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None/>
            </a:pPr>
            <a:r>
              <a:rPr lang="ja-JP" altLang="ja-JP" sz="1400" dirty="0">
                <a:latin typeface="メイリオ" panose="020B0604030504040204" pitchFamily="50" charset="-128"/>
                <a:ea typeface="メイリオ" panose="020B0604030504040204" pitchFamily="50" charset="-128"/>
              </a:rPr>
              <a:t>評価項目</a:t>
            </a:r>
          </a:p>
        </p:txBody>
      </p:sp>
      <p:pic>
        <p:nvPicPr>
          <p:cNvPr id="50" name="図 49">
            <a:extLst>
              <a:ext uri="{FF2B5EF4-FFF2-40B4-BE49-F238E27FC236}">
                <a16:creationId xmlns:a16="http://schemas.microsoft.com/office/drawing/2014/main" id="{5A9FAAA7-8BD1-4C81-9BAA-4CA7B84ED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
        <p:nvSpPr>
          <p:cNvPr id="3" name="テキスト ボックス 2"/>
          <p:cNvSpPr txBox="1"/>
          <p:nvPr/>
        </p:nvSpPr>
        <p:spPr>
          <a:xfrm>
            <a:off x="1786926" y="3938204"/>
            <a:ext cx="1781257" cy="230832"/>
          </a:xfrm>
          <a:prstGeom prst="rect">
            <a:avLst/>
          </a:prstGeom>
          <a:noFill/>
        </p:spPr>
        <p:txBody>
          <a:bodyPr wrap="none" rtlCol="0">
            <a:spAutoFit/>
          </a:bodyPr>
          <a:lstStyle/>
          <a:p>
            <a:r>
              <a:rPr kumimoji="1" lang="en-US" altLang="ja-JP" sz="900" b="1" dirty="0"/>
              <a:t>※</a:t>
            </a:r>
            <a:r>
              <a:rPr kumimoji="1" lang="ja-JP" altLang="en-US" sz="900" b="1" dirty="0"/>
              <a:t>ヒアリングは</a:t>
            </a:r>
            <a:r>
              <a:rPr lang="ja-JP" altLang="en-US" sz="900" b="1" dirty="0"/>
              <a:t>必要に応じて実施</a:t>
            </a:r>
            <a:endParaRPr kumimoji="1" lang="en-US" altLang="ja-JP" sz="900" b="1" dirty="0"/>
          </a:p>
        </p:txBody>
      </p:sp>
    </p:spTree>
    <p:extLst>
      <p:ext uri="{BB962C8B-B14F-4D97-AF65-F5344CB8AC3E}">
        <p14:creationId xmlns:p14="http://schemas.microsoft.com/office/powerpoint/2010/main" val="14948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88" y="555840"/>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6" name="テキスト ボックス 5"/>
          <p:cNvSpPr txBox="1"/>
          <p:nvPr/>
        </p:nvSpPr>
        <p:spPr>
          <a:xfrm>
            <a:off x="35496" y="85886"/>
            <a:ext cx="6530955" cy="461665"/>
          </a:xfrm>
          <a:prstGeom prst="rect">
            <a:avLst/>
          </a:prstGeom>
          <a:noFill/>
        </p:spPr>
        <p:txBody>
          <a:bodyPr wrap="none" rtlCol="0">
            <a:spAutoFit/>
          </a:bodyPr>
          <a:lstStyle/>
          <a:p>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異分野融合型研究シーズ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拠点審査</a:t>
            </a:r>
            <a:endPar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6876256" y="6484967"/>
            <a:ext cx="2133600" cy="365125"/>
          </a:xfrm>
        </p:spPr>
        <p:txBody>
          <a:bodyPr/>
          <a:lstStyle/>
          <a:p>
            <a:fld id="{786CA26F-AA1A-43CE-96C7-DFCAAFC898FE}" type="slidenum">
              <a:rPr kumimoji="1" lang="ja-JP" altLang="en-US" smtClean="0"/>
              <a:t>11</a:t>
            </a:fld>
            <a:endParaRPr kumimoji="1" lang="ja-JP" altLang="en-US" dirty="0"/>
          </a:p>
        </p:txBody>
      </p:sp>
      <p:sp>
        <p:nvSpPr>
          <p:cNvPr id="5" name="テキスト ボックス 4"/>
          <p:cNvSpPr txBox="1"/>
          <p:nvPr/>
        </p:nvSpPr>
        <p:spPr>
          <a:xfrm>
            <a:off x="-130969" y="764704"/>
            <a:ext cx="9140825" cy="6401753"/>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cs typeface="ZWAdobeF" pitchFamily="2" charset="0"/>
              </a:rPr>
              <a:t>  ●課題評価</a:t>
            </a:r>
            <a:endParaRPr kumimoji="1" lang="en-US" altLang="ja-JP" sz="2800" dirty="0">
              <a:latin typeface="メイリオ" panose="020B0604030504040204" pitchFamily="50" charset="-128"/>
              <a:ea typeface="メイリオ" panose="020B0604030504040204" pitchFamily="50" charset="-128"/>
              <a:cs typeface="ZWAdobeF" pitchFamily="2" charset="0"/>
            </a:endParaRPr>
          </a:p>
          <a:p>
            <a:pPr lvl="1"/>
            <a:r>
              <a:rPr lang="ja-JP" altLang="en-US" sz="1600">
                <a:latin typeface="メイリオ" panose="020B0604030504040204" pitchFamily="50" charset="-128"/>
                <a:ea typeface="メイリオ" panose="020B0604030504040204" pitchFamily="50" charset="-128"/>
                <a:cs typeface="Arial" panose="020B0604020202020204" pitchFamily="34" charset="0"/>
              </a:rPr>
              <a:t>評価委員の専門性</a:t>
            </a:r>
            <a:r>
              <a:rPr lang="ja-JP" altLang="en-US" sz="1600" dirty="0">
                <a:latin typeface="メイリオ" panose="020B0604030504040204" pitchFamily="50" charset="-128"/>
                <a:ea typeface="メイリオ" panose="020B0604030504040204" pitchFamily="50" charset="-128"/>
                <a:cs typeface="Arial" panose="020B0604020202020204" pitchFamily="34" charset="0"/>
              </a:rPr>
              <a:t>を考慮した上で選抜し、書面による総合評価を行う。</a:t>
            </a:r>
            <a:endParaRPr lang="en-US" altLang="ja-JP" sz="1600" dirty="0">
              <a:latin typeface="メイリオ" panose="020B0604030504040204" pitchFamily="50" charset="-128"/>
              <a:ea typeface="メイリオ" panose="020B0604030504040204" pitchFamily="50" charset="-128"/>
              <a:cs typeface="Arial" panose="020B0604020202020204" pitchFamily="34" charset="0"/>
            </a:endParaRPr>
          </a:p>
          <a:p>
            <a:pPr lvl="1"/>
            <a:endParaRPr kumimoji="1" lang="en-US" altLang="ja-JP" sz="1600" dirty="0">
              <a:latin typeface="メイリオ" panose="020B0604030504040204" pitchFamily="50" charset="-128"/>
              <a:ea typeface="メイリオ" panose="020B0604030504040204" pitchFamily="50" charset="-128"/>
              <a:cs typeface="ZWAdobeF" pitchFamily="2" charset="0"/>
            </a:endParaRPr>
          </a:p>
          <a:p>
            <a:pPr lvl="1"/>
            <a:r>
              <a:rPr kumimoji="1" lang="ja-JP" altLang="en-US" sz="1600" dirty="0">
                <a:latin typeface="メイリオ" panose="020B0604030504040204" pitchFamily="50" charset="-128"/>
                <a:ea typeface="メイリオ" panose="020B0604030504040204" pitchFamily="50" charset="-128"/>
                <a:cs typeface="ZWAdobeF" pitchFamily="2" charset="0"/>
              </a:rPr>
              <a:t>事項別評価の内容</a:t>
            </a:r>
            <a:endParaRPr lang="en-US" altLang="ja-JP" sz="1600" dirty="0">
              <a:latin typeface="メイリオ" panose="020B0604030504040204" pitchFamily="50" charset="-128"/>
              <a:ea typeface="メイリオ" panose="020B0604030504040204" pitchFamily="50" charset="-128"/>
              <a:cs typeface="ZWAdobeF" pitchFamily="2" charset="0"/>
            </a:endParaRPr>
          </a:p>
          <a:p>
            <a:pPr lvl="1"/>
            <a:r>
              <a:rPr lang="en-US" altLang="ja-JP" sz="2000" b="1" dirty="0">
                <a:solidFill>
                  <a:srgbClr val="00581B"/>
                </a:solidFill>
                <a:latin typeface="メイリオ" panose="020B0604030504040204" pitchFamily="50" charset="-128"/>
                <a:ea typeface="メイリオ" panose="020B0604030504040204" pitchFamily="50" charset="-128"/>
                <a:cs typeface="ZWAdobeF" pitchFamily="2" charset="0"/>
              </a:rPr>
              <a:t>(a)</a:t>
            </a:r>
            <a:r>
              <a:rPr lang="ja-JP" altLang="en-US" sz="2000" b="1" dirty="0">
                <a:solidFill>
                  <a:srgbClr val="00581B"/>
                </a:solidFill>
                <a:latin typeface="メイリオ" panose="020B0604030504040204" pitchFamily="50" charset="-128"/>
                <a:ea typeface="メイリオ" panose="020B0604030504040204" pitchFamily="50" charset="-128"/>
                <a:cs typeface="ZWAdobeF" pitchFamily="2" charset="0"/>
              </a:rPr>
              <a:t> 事業趣旨等との整合性</a:t>
            </a:r>
            <a:r>
              <a:rPr lang="ja-JP" altLang="en-US" sz="2000" dirty="0">
                <a:latin typeface="メイリオ" panose="020B0604030504040204" pitchFamily="50" charset="-128"/>
                <a:ea typeface="メイリオ" panose="020B0604030504040204" pitchFamily="50" charset="-128"/>
                <a:cs typeface="ZWAdobeF" pitchFamily="2" charset="0"/>
              </a:rPr>
              <a:t>　</a:t>
            </a:r>
            <a:endParaRPr lang="en-US" altLang="ja-JP" sz="20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 ・事業趣旨・目標等に合致しているか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 ・「応募に際して満たすべき事項」（</a:t>
            </a:r>
            <a:r>
              <a:rPr lang="en-US" altLang="ja-JP" sz="1200" dirty="0">
                <a:latin typeface="メイリオ" panose="020B0604030504040204" pitchFamily="50" charset="-128"/>
                <a:ea typeface="メイリオ" panose="020B0604030504040204" pitchFamily="50" charset="-128"/>
                <a:cs typeface="ZWAdobeF" pitchFamily="2" charset="0"/>
              </a:rPr>
              <a:t>※</a:t>
            </a:r>
            <a:r>
              <a:rPr lang="ja-JP" altLang="en-US" sz="1200" dirty="0">
                <a:latin typeface="メイリオ" panose="020B0604030504040204" pitchFamily="50" charset="-128"/>
                <a:ea typeface="メイリオ" panose="020B0604030504040204" pitchFamily="50" charset="-128"/>
                <a:cs typeface="ZWAdobeF" pitchFamily="2" charset="0"/>
              </a:rPr>
              <a:t>） を全て満たしているか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 ・シーズ</a:t>
            </a:r>
            <a:r>
              <a:rPr lang="en-US" altLang="ja-JP" sz="1200" dirty="0">
                <a:latin typeface="メイリオ" panose="020B0604030504040204" pitchFamily="50" charset="-128"/>
                <a:ea typeface="メイリオ" panose="020B0604030504040204" pitchFamily="50" charset="-128"/>
                <a:cs typeface="ZWAdobeF" pitchFamily="2" charset="0"/>
              </a:rPr>
              <a:t>A (2</a:t>
            </a:r>
            <a:r>
              <a:rPr lang="ja-JP" altLang="en-US" sz="1200" dirty="0">
                <a:latin typeface="メイリオ" panose="020B0604030504040204" pitchFamily="50" charset="-128"/>
                <a:ea typeface="メイリオ" panose="020B0604030504040204" pitchFamily="50" charset="-128"/>
                <a:cs typeface="ZWAdobeF" pitchFamily="2" charset="0"/>
              </a:rPr>
              <a:t>年以内に関連特許出願を目指す基礎研究開発課題</a:t>
            </a:r>
            <a:r>
              <a:rPr lang="en-US" altLang="ja-JP" sz="1200" dirty="0">
                <a:latin typeface="メイリオ" panose="020B0604030504040204" pitchFamily="50" charset="-128"/>
                <a:ea typeface="メイリオ" panose="020B0604030504040204" pitchFamily="50" charset="-128"/>
                <a:cs typeface="ZWAdobeF" pitchFamily="2" charset="0"/>
              </a:rPr>
              <a:t>)</a:t>
            </a:r>
            <a:r>
              <a:rPr lang="ja-JP" altLang="en-US" sz="1200" dirty="0" err="1">
                <a:latin typeface="メイリオ" panose="020B0604030504040204" pitchFamily="50" charset="-128"/>
                <a:ea typeface="メイリオ" panose="020B0604030504040204" pitchFamily="50" charset="-128"/>
                <a:cs typeface="ZWAdobeF" pitchFamily="2" charset="0"/>
              </a:rPr>
              <a:t>への</a:t>
            </a:r>
            <a:r>
              <a:rPr lang="ja-JP" altLang="en-US" sz="1200" dirty="0">
                <a:latin typeface="メイリオ" panose="020B0604030504040204" pitchFamily="50" charset="-128"/>
                <a:ea typeface="メイリオ" panose="020B0604030504040204" pitchFamily="50" charset="-128"/>
                <a:cs typeface="ZWAdobeF" pitchFamily="2" charset="0"/>
              </a:rPr>
              <a:t>ステージアップ（課題によってはシーズ</a:t>
            </a:r>
            <a:r>
              <a:rPr lang="en-US" altLang="ja-JP" sz="1200" dirty="0">
                <a:latin typeface="メイリオ" panose="020B0604030504040204" pitchFamily="50" charset="-128"/>
                <a:ea typeface="メイリオ" panose="020B0604030504040204" pitchFamily="50" charset="-128"/>
                <a:cs typeface="ZWAdobeF" pitchFamily="2" charset="0"/>
              </a:rPr>
              <a:t>B</a:t>
            </a:r>
            <a:r>
              <a:rPr lang="ja-JP" altLang="en-US" sz="1200" dirty="0" err="1">
                <a:latin typeface="メイリオ" panose="020B0604030504040204" pitchFamily="50" charset="-128"/>
                <a:ea typeface="メイリオ" panose="020B0604030504040204" pitchFamily="50" charset="-128"/>
                <a:cs typeface="ZWAdobeF" pitchFamily="2" charset="0"/>
              </a:rPr>
              <a:t>への</a:t>
            </a:r>
            <a:r>
              <a:rPr lang="ja-JP" altLang="en-US" sz="1200" dirty="0">
                <a:latin typeface="メイリオ" panose="020B0604030504040204" pitchFamily="50" charset="-128"/>
                <a:ea typeface="メイリオ" panose="020B0604030504040204" pitchFamily="50" charset="-128"/>
                <a:cs typeface="ZWAdobeF" pitchFamily="2" charset="0"/>
              </a:rPr>
              <a:t>ステージ　　</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　 アップでも問題ない）、医療実用化に関する他研究費への応募が可能か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 ・具体的な実用化のイメージを描ける課題で次ステージを見据えた開発を行なっているか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en-US" altLang="ja-JP" sz="2000" b="1" dirty="0">
                <a:solidFill>
                  <a:srgbClr val="00581B"/>
                </a:solidFill>
                <a:latin typeface="メイリオ" panose="020B0604030504040204" pitchFamily="50" charset="-128"/>
                <a:ea typeface="メイリオ" panose="020B0604030504040204" pitchFamily="50" charset="-128"/>
                <a:cs typeface="ZWAdobeF" pitchFamily="2" charset="0"/>
              </a:rPr>
              <a:t>(b) </a:t>
            </a:r>
            <a:r>
              <a:rPr lang="ja-JP" altLang="en-US" sz="2000" b="1" dirty="0">
                <a:solidFill>
                  <a:srgbClr val="00581B"/>
                </a:solidFill>
                <a:latin typeface="メイリオ" panose="020B0604030504040204" pitchFamily="50" charset="-128"/>
                <a:ea typeface="メイリオ" panose="020B0604030504040204" pitchFamily="50" charset="-128"/>
                <a:cs typeface="ZWAdobeF" pitchFamily="2" charset="0"/>
              </a:rPr>
              <a:t>科学的・技術的な意義及び優位性</a:t>
            </a:r>
            <a:endParaRPr lang="en-US" altLang="ja-JP" sz="2000" b="1" dirty="0">
              <a:solidFill>
                <a:srgbClr val="00581B"/>
              </a:solidFill>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・革新的な医薬品・医療機器等の創出が期待できる課題か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・標準治療（技術）、競合品（技術）を把握した上で、現在および将来の標準治療の変革を成し遂げることのできる課題か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・上記を成し遂げるための基礎データを有しているか、若しくは</a:t>
            </a:r>
            <a:r>
              <a:rPr lang="en-US" altLang="ja-JP" sz="1200" dirty="0">
                <a:latin typeface="メイリオ" panose="020B0604030504040204" pitchFamily="50" charset="-128"/>
                <a:ea typeface="メイリオ" panose="020B0604030504040204" pitchFamily="50" charset="-128"/>
                <a:cs typeface="ZWAdobeF" pitchFamily="2" charset="0"/>
              </a:rPr>
              <a:t>Rationale</a:t>
            </a:r>
            <a:r>
              <a:rPr lang="ja-JP" altLang="en-US" sz="1200" dirty="0">
                <a:latin typeface="メイリオ" panose="020B0604030504040204" pitchFamily="50" charset="-128"/>
                <a:ea typeface="メイリオ" panose="020B0604030504040204" pitchFamily="50" charset="-128"/>
                <a:cs typeface="ZWAdobeF" pitchFamily="2" charset="0"/>
              </a:rPr>
              <a:t>が構築されているか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en-US" altLang="ja-JP" sz="2000" b="1" dirty="0">
                <a:solidFill>
                  <a:srgbClr val="00581B"/>
                </a:solidFill>
                <a:latin typeface="メイリオ" panose="020B0604030504040204" pitchFamily="50" charset="-128"/>
                <a:ea typeface="メイリオ" panose="020B0604030504040204" pitchFamily="50" charset="-128"/>
                <a:cs typeface="ZWAdobeF" pitchFamily="2" charset="0"/>
              </a:rPr>
              <a:t>(c) </a:t>
            </a:r>
            <a:r>
              <a:rPr lang="ja-JP" altLang="en-US" sz="2000" b="1" dirty="0">
                <a:solidFill>
                  <a:srgbClr val="00581B"/>
                </a:solidFill>
                <a:latin typeface="メイリオ" panose="020B0604030504040204" pitchFamily="50" charset="-128"/>
                <a:ea typeface="メイリオ" panose="020B0604030504040204" pitchFamily="50" charset="-128"/>
                <a:cs typeface="ZWAdobeF" pitchFamily="2" charset="0"/>
              </a:rPr>
              <a:t>計画の妥当性及び実施可能性、開発体制</a:t>
            </a:r>
            <a:endParaRPr lang="en-US" altLang="ja-JP" sz="2000" b="1" dirty="0">
              <a:solidFill>
                <a:srgbClr val="00581B"/>
              </a:solidFill>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・全体計画の内容と目的が明確であるか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・令和４年度の計画および目標は具体的なもので、かつ、実施可能か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・現在の技術レベル及びこれまでの実績は十分にあるか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・研究開発代表者を中心とした研究開発体制が適切かつ十分に組織されているか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・研究計画に即した実施体制を構築出来ているか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・研究開発目標の主なハードルと予想されるリスクは明確になっているか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en-US" altLang="ja-JP" sz="2000" b="1" dirty="0">
                <a:solidFill>
                  <a:srgbClr val="00581B"/>
                </a:solidFill>
                <a:latin typeface="メイリオ" panose="020B0604030504040204" pitchFamily="50" charset="-128"/>
                <a:ea typeface="メイリオ" panose="020B0604030504040204" pitchFamily="50" charset="-128"/>
                <a:cs typeface="ZWAdobeF" pitchFamily="2" charset="0"/>
              </a:rPr>
              <a:t>(d) </a:t>
            </a:r>
            <a:r>
              <a:rPr lang="ja-JP" altLang="en-US" sz="2000" b="1" dirty="0">
                <a:solidFill>
                  <a:srgbClr val="00581B"/>
                </a:solidFill>
                <a:latin typeface="メイリオ" panose="020B0604030504040204" pitchFamily="50" charset="-128"/>
                <a:ea typeface="メイリオ" panose="020B0604030504040204" pitchFamily="50" charset="-128"/>
                <a:cs typeface="ZWAdobeF" pitchFamily="2" charset="0"/>
              </a:rPr>
              <a:t>総合評価</a:t>
            </a:r>
            <a:endParaRPr lang="en-US" altLang="ja-JP" sz="2000" b="1" dirty="0">
              <a:solidFill>
                <a:srgbClr val="00581B"/>
              </a:solidFill>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a:t>
            </a:r>
            <a:r>
              <a:rPr lang="en-US" altLang="ja-JP" sz="1200" dirty="0">
                <a:latin typeface="メイリオ" panose="020B0604030504040204" pitchFamily="50" charset="-128"/>
                <a:ea typeface="メイリオ" panose="020B0604030504040204" pitchFamily="50" charset="-128"/>
                <a:cs typeface="ZWAdobeF" pitchFamily="2" charset="0"/>
              </a:rPr>
              <a:t>5</a:t>
            </a:r>
            <a:r>
              <a:rPr lang="ja-JP" altLang="en-US" sz="1200" dirty="0">
                <a:latin typeface="メイリオ" panose="020B0604030504040204" pitchFamily="50" charset="-128"/>
                <a:ea typeface="メイリオ" panose="020B0604030504040204" pitchFamily="50" charset="-128"/>
                <a:cs typeface="ZWAdobeF" pitchFamily="2" charset="0"/>
              </a:rPr>
              <a:t>段階評価により、</a:t>
            </a:r>
            <a:r>
              <a:rPr lang="en-US" altLang="ja-JP" sz="1200" dirty="0">
                <a:latin typeface="メイリオ" panose="020B0604030504040204" pitchFamily="50" charset="-128"/>
                <a:ea typeface="メイリオ" panose="020B0604030504040204" pitchFamily="50" charset="-128"/>
                <a:cs typeface="ZWAdobeF" pitchFamily="2" charset="0"/>
              </a:rPr>
              <a:t>a</a:t>
            </a:r>
            <a:r>
              <a:rPr lang="ja-JP" altLang="en-US" sz="1200" dirty="0">
                <a:latin typeface="メイリオ" panose="020B0604030504040204" pitchFamily="50" charset="-128"/>
                <a:ea typeface="メイリオ" panose="020B0604030504040204" pitchFamily="50" charset="-128"/>
                <a:cs typeface="ZWAdobeF" pitchFamily="2" charset="0"/>
              </a:rPr>
              <a:t>～</a:t>
            </a:r>
            <a:r>
              <a:rPr lang="en-US" altLang="ja-JP" sz="1200" dirty="0">
                <a:latin typeface="メイリオ" panose="020B0604030504040204" pitchFamily="50" charset="-128"/>
                <a:ea typeface="メイリオ" panose="020B0604030504040204" pitchFamily="50" charset="-128"/>
                <a:cs typeface="ZWAdobeF" pitchFamily="2" charset="0"/>
              </a:rPr>
              <a:t>c</a:t>
            </a:r>
            <a:r>
              <a:rPr lang="ja-JP" altLang="en-US" sz="1200" dirty="0">
                <a:latin typeface="メイリオ" panose="020B0604030504040204" pitchFamily="50" charset="-128"/>
                <a:ea typeface="メイリオ" panose="020B0604030504040204" pitchFamily="50" charset="-128"/>
                <a:cs typeface="ZWAdobeF" pitchFamily="2" charset="0"/>
              </a:rPr>
              <a:t>を勘案しつつこれらと別に評点を付し、総合評価とする</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endParaRPr lang="en-US" altLang="ja-JP" sz="800" dirty="0">
              <a:latin typeface="メイリオ" panose="020B0604030504040204" pitchFamily="50" charset="-128"/>
              <a:ea typeface="メイリオ" panose="020B0604030504040204" pitchFamily="50" charset="-128"/>
              <a:cs typeface="ZWAdobeF" pitchFamily="2" charset="0"/>
            </a:endParaRPr>
          </a:p>
          <a:p>
            <a:pPr lvl="1"/>
            <a:r>
              <a:rPr lang="en-US" altLang="ja-JP" sz="1400" dirty="0">
                <a:latin typeface="メイリオ" panose="020B0604030504040204" pitchFamily="50" charset="-128"/>
                <a:ea typeface="メイリオ" panose="020B0604030504040204" pitchFamily="50" charset="-128"/>
                <a:cs typeface="ZWAdobeF" pitchFamily="2" charset="0"/>
              </a:rPr>
              <a:t>※</a:t>
            </a:r>
            <a:r>
              <a:rPr lang="ja-JP" altLang="en-US" sz="1400" dirty="0">
                <a:latin typeface="メイリオ" panose="020B0604030504040204" pitchFamily="50" charset="-128"/>
                <a:ea typeface="メイリオ" panose="020B0604030504040204" pitchFamily="50" charset="-128"/>
                <a:cs typeface="ZWAdobeF" pitchFamily="2" charset="0"/>
              </a:rPr>
              <a:t>「応募に際して満たすべき事項」</a:t>
            </a:r>
            <a:endParaRPr lang="en-US" altLang="ja-JP" sz="14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    医学・歯学・薬学系分野以外に所属の研究者</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r>
              <a:rPr lang="ja-JP" altLang="en-US" sz="1200" dirty="0">
                <a:latin typeface="メイリオ" panose="020B0604030504040204" pitchFamily="50" charset="-128"/>
                <a:ea typeface="メイリオ" panose="020B0604030504040204" pitchFamily="50" charset="-128"/>
                <a:cs typeface="ZWAdobeF" pitchFamily="2" charset="0"/>
              </a:rPr>
              <a:t>    所属機関において、科研費等公的資金の管理が可能な研究者　</a:t>
            </a:r>
            <a:endParaRPr lang="en-US" altLang="ja-JP" sz="1200" dirty="0">
              <a:latin typeface="メイリオ" panose="020B0604030504040204" pitchFamily="50" charset="-128"/>
              <a:ea typeface="メイリオ" panose="020B0604030504040204" pitchFamily="50" charset="-128"/>
              <a:cs typeface="ZWAdobeF" pitchFamily="2" charset="0"/>
            </a:endParaRPr>
          </a:p>
          <a:p>
            <a:pPr lvl="1"/>
            <a:endParaRPr kumimoji="1" lang="en-US" altLang="ja-JP" sz="1600" dirty="0">
              <a:latin typeface="メイリオ" panose="020B0604030504040204" pitchFamily="50" charset="-128"/>
              <a:ea typeface="メイリオ" panose="020B0604030504040204" pitchFamily="50" charset="-128"/>
              <a:cs typeface="ZWAdobeF" pitchFamily="2" charset="0"/>
            </a:endParaRPr>
          </a:p>
        </p:txBody>
      </p:sp>
      <p:pic>
        <p:nvPicPr>
          <p:cNvPr id="7" name="図 6">
            <a:extLst>
              <a:ext uri="{FF2B5EF4-FFF2-40B4-BE49-F238E27FC236}">
                <a16:creationId xmlns:a16="http://schemas.microsoft.com/office/drawing/2014/main" id="{5A9FAAA7-8BD1-4C81-9BAA-4CA7B84ED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Tree>
    <p:extLst>
      <p:ext uri="{BB962C8B-B14F-4D97-AF65-F5344CB8AC3E}">
        <p14:creationId xmlns:p14="http://schemas.microsoft.com/office/powerpoint/2010/main" val="167555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88" y="555840"/>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6" name="テキスト ボックス 5"/>
          <p:cNvSpPr txBox="1"/>
          <p:nvPr/>
        </p:nvSpPr>
        <p:spPr>
          <a:xfrm>
            <a:off x="35495" y="85886"/>
            <a:ext cx="9140825" cy="461665"/>
          </a:xfrm>
          <a:prstGeom prst="rect">
            <a:avLst/>
          </a:prstGeom>
          <a:noFill/>
        </p:spPr>
        <p:txBody>
          <a:bodyPr wrap="square" rtlCol="0">
            <a:spAutoFit/>
          </a:bodyPr>
          <a:lstStyle/>
          <a:p>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拠点審査　ヒアリング審査</a:t>
            </a:r>
            <a:endParaRPr kumimoji="1"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86CA26F-AA1A-43CE-96C7-DFCAAFC898FE}" type="slidenum">
              <a:rPr kumimoji="1" lang="ja-JP" altLang="en-US" smtClean="0"/>
              <a:t>12</a:t>
            </a:fld>
            <a:endParaRPr kumimoji="1" lang="ja-JP" altLang="en-US" dirty="0"/>
          </a:p>
        </p:txBody>
      </p:sp>
      <p:sp>
        <p:nvSpPr>
          <p:cNvPr id="5" name="テキスト ボックス 4"/>
          <p:cNvSpPr txBox="1"/>
          <p:nvPr/>
        </p:nvSpPr>
        <p:spPr>
          <a:xfrm>
            <a:off x="92608" y="764704"/>
            <a:ext cx="8958783" cy="63094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cs typeface="ZWAdobeF" pitchFamily="2" charset="0"/>
              </a:rPr>
              <a:t>●</a:t>
            </a:r>
            <a:r>
              <a:rPr lang="ja-JP" altLang="en-US" sz="2800" dirty="0">
                <a:latin typeface="メイリオ" panose="020B0604030504040204" pitchFamily="50" charset="-128"/>
                <a:ea typeface="メイリオ" panose="020B0604030504040204" pitchFamily="50" charset="-128"/>
                <a:cs typeface="ZWAdobeF" pitchFamily="2" charset="0"/>
              </a:rPr>
              <a:t>ヒアリング審査</a:t>
            </a:r>
            <a:endParaRPr lang="en-US" altLang="ja-JP" sz="2800" dirty="0">
              <a:latin typeface="メイリオ" panose="020B0604030504040204" pitchFamily="50" charset="-128"/>
              <a:ea typeface="メイリオ" panose="020B0604030504040204" pitchFamily="50" charset="-128"/>
              <a:cs typeface="ZWAdobeF" pitchFamily="2" charset="0"/>
            </a:endParaRPr>
          </a:p>
          <a:p>
            <a:r>
              <a:rPr lang="ja-JP" altLang="en-US" sz="2800" dirty="0">
                <a:solidFill>
                  <a:srgbClr val="0000FF"/>
                </a:solidFill>
                <a:latin typeface="メイリオ" panose="020B0604030504040204" pitchFamily="50" charset="-128"/>
                <a:ea typeface="メイリオ" panose="020B0604030504040204" pitchFamily="50" charset="-128"/>
                <a:cs typeface="ZWAdobeF" pitchFamily="2" charset="0"/>
              </a:rPr>
              <a:t>　</a:t>
            </a:r>
            <a:r>
              <a:rPr lang="ja-JP" altLang="en-US" sz="2000"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対象課題：</a:t>
            </a:r>
            <a:r>
              <a:rPr lang="ja-JP" altLang="en-US" sz="2000"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書面審査でどうしても確認が必要な事項があった課題のみ実施</a:t>
            </a:r>
            <a:endParaRPr lang="en-US" altLang="ja-JP" sz="2000" dirty="0">
              <a:solidFill>
                <a:srgbClr val="FF0000"/>
              </a:solidFill>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200"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20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2000"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実施時期：</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6</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月</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20</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日（月）～</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6</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月</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23</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日（木</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予定</a:t>
            </a: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2000" dirty="0">
                <a:latin typeface="メイリオ" panose="020B0604030504040204" pitchFamily="50" charset="-128"/>
                <a:ea typeface="メイリオ" panose="020B0604030504040204" pitchFamily="50" charset="-128"/>
                <a:cs typeface="Arial" panose="020B0604020202020204" pitchFamily="34" charset="0"/>
              </a:rPr>
              <a:t>　　　　　　 申請者側の都合を勘案し実施予定</a:t>
            </a: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2000" dirty="0">
                <a:latin typeface="メイリオ" panose="020B0604030504040204" pitchFamily="50" charset="-128"/>
                <a:ea typeface="メイリオ" panose="020B0604030504040204" pitchFamily="50" charset="-128"/>
                <a:cs typeface="Arial" panose="020B0604020202020204" pitchFamily="34" charset="0"/>
              </a:rPr>
              <a:t>　　　　　　</a:t>
            </a:r>
            <a:r>
              <a:rPr lang="ja-JP" altLang="en-US" dirty="0">
                <a:latin typeface="メイリオ" panose="020B0604030504040204" pitchFamily="50" charset="-128"/>
                <a:ea typeface="メイリオ" panose="020B0604030504040204" pitchFamily="50" charset="-128"/>
                <a:cs typeface="Arial" panose="020B0604020202020204" pitchFamily="34" charset="0"/>
              </a:rPr>
              <a:t>   ヒアリング審査対象課題となりましたら申請者にご連絡します。</a:t>
            </a:r>
            <a:endParaRPr lang="en-US" altLang="ja-JP" dirty="0">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200"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2000"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　 実施打診：</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6</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月</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13</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日（月）ごろ予定</a:t>
            </a: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2000"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対象課題の研究開発代表者に対して、</a:t>
            </a:r>
            <a:r>
              <a:rPr lang="en-US" altLang="ja-JP" dirty="0">
                <a:latin typeface="メイリオ" panose="020B0604030504040204" pitchFamily="50" charset="-128"/>
                <a:ea typeface="メイリオ" panose="020B0604030504040204" pitchFamily="50" charset="-128"/>
              </a:rPr>
              <a:t>e</a:t>
            </a:r>
            <a:r>
              <a:rPr lang="ja-JP" altLang="en-US" dirty="0">
                <a:latin typeface="メイリオ" panose="020B0604030504040204" pitchFamily="50" charset="-128"/>
                <a:ea typeface="メイリオ" panose="020B0604030504040204" pitchFamily="50" charset="-128"/>
              </a:rPr>
              <a:t>メールにてご連絡します。</a:t>
            </a:r>
            <a:endParaRPr lang="en-US" altLang="ja-JP"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（ヒアリング対象外の場合や、ヒアリング自体が実施されない場合には</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連絡しませんので、採択可否の通知までお待ちください。ヒアリング対象か</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否かに関する個別のお問い合わせはご遠慮ください。）</a:t>
            </a: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200" dirty="0">
              <a:latin typeface="メイリオ" panose="020B0604030504040204" pitchFamily="50" charset="-128"/>
              <a:ea typeface="メイリオ" panose="020B0604030504040204" pitchFamily="50" charset="-128"/>
              <a:cs typeface="Arial" panose="020B0604020202020204" pitchFamily="34" charset="0"/>
            </a:endParaRPr>
          </a:p>
          <a:p>
            <a:r>
              <a:rPr lang="en-US" altLang="ja-JP" sz="20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2000"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実施方法：</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Web</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形式で実施</a:t>
            </a: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2000" dirty="0">
                <a:latin typeface="メイリオ" panose="020B0604030504040204" pitchFamily="50" charset="-128"/>
                <a:ea typeface="メイリオ" panose="020B0604030504040204" pitchFamily="50" charset="-128"/>
                <a:cs typeface="Arial" panose="020B0604020202020204" pitchFamily="34" charset="0"/>
              </a:rPr>
              <a:t>　　　　　　 実施が難しい場合は書面での対応を検討</a:t>
            </a: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200"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20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2000"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説明者　：</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研究代表者が必ずしも説明する必要はない</a:t>
            </a: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2000" dirty="0">
                <a:latin typeface="メイリオ" panose="020B0604030504040204" pitchFamily="50" charset="-128"/>
                <a:ea typeface="メイリオ" panose="020B0604030504040204" pitchFamily="50" charset="-128"/>
                <a:cs typeface="Arial" panose="020B0604020202020204" pitchFamily="34" charset="0"/>
              </a:rPr>
              <a:t>　　　　　　 研究を把握している研究者であればよい</a:t>
            </a: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a:p>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a:p>
            <a:pPr lvl="1"/>
            <a:endParaRPr lang="en-US" altLang="ja-JP" sz="1600" dirty="0">
              <a:latin typeface="メイリオ" panose="020B0604030504040204" pitchFamily="50" charset="-128"/>
              <a:ea typeface="メイリオ" panose="020B0604030504040204" pitchFamily="50" charset="-128"/>
              <a:cs typeface="Arial" panose="020B0604020202020204" pitchFamily="34" charset="0"/>
            </a:endParaRPr>
          </a:p>
          <a:p>
            <a:pPr lvl="1"/>
            <a:endParaRPr lang="en-US" altLang="ja-JP" sz="1600" dirty="0">
              <a:latin typeface="メイリオ" panose="020B0604030504040204" pitchFamily="50" charset="-128"/>
              <a:ea typeface="メイリオ" panose="020B0604030504040204" pitchFamily="50" charset="-128"/>
              <a:cs typeface="Arial" panose="020B0604020202020204" pitchFamily="34" charset="0"/>
            </a:endParaRPr>
          </a:p>
          <a:p>
            <a:pPr lvl="1"/>
            <a:r>
              <a:rPr lang="ja-JP" altLang="en-US" sz="1600" dirty="0">
                <a:latin typeface="メイリオ" panose="020B0604030504040204" pitchFamily="50" charset="-128"/>
                <a:ea typeface="メイリオ" panose="020B0604030504040204" pitchFamily="50" charset="-128"/>
                <a:cs typeface="ZWAdobeF" pitchFamily="2" charset="0"/>
              </a:rPr>
              <a:t>　</a:t>
            </a:r>
            <a:endParaRPr lang="en-US" altLang="ja-JP" sz="1600" dirty="0">
              <a:latin typeface="メイリオ" panose="020B0604030504040204" pitchFamily="50" charset="-128"/>
              <a:ea typeface="メイリオ" panose="020B0604030504040204" pitchFamily="50" charset="-128"/>
              <a:cs typeface="ZWAdobeF" pitchFamily="2" charset="0"/>
            </a:endParaRPr>
          </a:p>
        </p:txBody>
      </p:sp>
      <p:pic>
        <p:nvPicPr>
          <p:cNvPr id="7" name="図 6">
            <a:extLst>
              <a:ext uri="{FF2B5EF4-FFF2-40B4-BE49-F238E27FC236}">
                <a16:creationId xmlns:a16="http://schemas.microsoft.com/office/drawing/2014/main" id="{5A9FAAA7-8BD1-4C81-9BAA-4CA7B84ED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Tree>
    <p:extLst>
      <p:ext uri="{BB962C8B-B14F-4D97-AF65-F5344CB8AC3E}">
        <p14:creationId xmlns:p14="http://schemas.microsoft.com/office/powerpoint/2010/main" val="3983458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549555"/>
            <a:ext cx="2133600" cy="365125"/>
          </a:xfrm>
        </p:spPr>
        <p:txBody>
          <a:bodyPr/>
          <a:lstStyle/>
          <a:p>
            <a:fld id="{786CA26F-AA1A-43CE-96C7-DFCAAFC898FE}" type="slidenum">
              <a:rPr kumimoji="1" lang="ja-JP" altLang="en-US" smtClean="0"/>
              <a:t>13</a:t>
            </a:fld>
            <a:endParaRPr kumimoji="1" lang="ja-JP" altLang="en-US" dirty="0"/>
          </a:p>
        </p:txBody>
      </p:sp>
      <p:sp>
        <p:nvSpPr>
          <p:cNvPr id="3"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4" name="テキスト ボックス 3"/>
          <p:cNvSpPr txBox="1"/>
          <p:nvPr/>
        </p:nvSpPr>
        <p:spPr>
          <a:xfrm>
            <a:off x="35496" y="68338"/>
            <a:ext cx="4007828" cy="461665"/>
          </a:xfrm>
          <a:prstGeom prst="rect">
            <a:avLst/>
          </a:prstGeom>
          <a:noFill/>
        </p:spPr>
        <p:txBody>
          <a:bodyPr wrap="none" rtlCol="0">
            <a:spAutoFit/>
          </a:bodyPr>
          <a:lstStyle/>
          <a:p>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拠点審査 </a:t>
            </a:r>
            <a:r>
              <a:rPr kumimoji="1"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重複申請</a:t>
            </a:r>
            <a:endParaRPr kumimoji="1"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43507" y="764704"/>
            <a:ext cx="8856984" cy="4893647"/>
          </a:xfrm>
          <a:prstGeom prst="rect">
            <a:avLst/>
          </a:prstGeom>
          <a:noFill/>
        </p:spPr>
        <p:txBody>
          <a:bodyPr wrap="square" rtlCol="0">
            <a:spAutoFit/>
          </a:bodyPr>
          <a:lstStyle/>
          <a:p>
            <a:pPr fontAlgn="base"/>
            <a:r>
              <a:rPr lang="ja-JP" altLang="en-US" sz="2400" dirty="0">
                <a:latin typeface="メイリオ" panose="020B0604030504040204" pitchFamily="50" charset="-128"/>
                <a:ea typeface="メイリオ" panose="020B0604030504040204" pitchFamily="50" charset="-128"/>
                <a:cs typeface="ZWAdobeF" pitchFamily="2" charset="0"/>
              </a:rPr>
              <a:t>●重複申請</a:t>
            </a:r>
            <a:endParaRPr lang="en-US" altLang="ja-JP" sz="2400" dirty="0">
              <a:latin typeface="メイリオ" panose="020B0604030504040204" pitchFamily="50" charset="-128"/>
              <a:ea typeface="メイリオ" panose="020B0604030504040204" pitchFamily="50" charset="-128"/>
              <a:cs typeface="ZWAdobeF" pitchFamily="2" charset="0"/>
            </a:endParaRPr>
          </a:p>
          <a:p>
            <a:pPr fontAlgn="base"/>
            <a:endParaRPr lang="en-US" altLang="ja-JP" sz="800" dirty="0">
              <a:latin typeface="メイリオ" panose="020B0604030504040204" pitchFamily="50" charset="-128"/>
              <a:ea typeface="メイリオ" panose="020B0604030504040204" pitchFamily="50" charset="-128"/>
              <a:cs typeface="ZWAdobeF" pitchFamily="2" charset="0"/>
            </a:endParaRPr>
          </a:p>
          <a:p>
            <a:pPr fontAlgn="base"/>
            <a:r>
              <a:rPr lang="ja-JP" altLang="en-US" sz="1600" dirty="0">
                <a:latin typeface="メイリオ" panose="020B0604030504040204" pitchFamily="50" charset="-128"/>
                <a:ea typeface="メイリオ" panose="020B0604030504040204" pitchFamily="50" charset="-128"/>
              </a:rPr>
              <a:t>研究費の不合理な重複及び過度の集中に該当しないことを示すため、同時に応募した研究開発課題の情報を申請書の該当欄へ必ず記載してください。</a:t>
            </a:r>
            <a:endParaRPr lang="en-US" altLang="ja-JP" sz="800" dirty="0">
              <a:latin typeface="メイリオ" panose="020B0604030504040204" pitchFamily="50" charset="-128"/>
              <a:ea typeface="メイリオ" panose="020B0604030504040204" pitchFamily="50" charset="-128"/>
            </a:endParaRPr>
          </a:p>
          <a:p>
            <a:pPr fontAlgn="base"/>
            <a:endParaRPr lang="en-US" altLang="ja-JP" sz="800" dirty="0">
              <a:latin typeface="メイリオ" panose="020B0604030504040204" pitchFamily="50" charset="-128"/>
              <a:ea typeface="メイリオ" panose="020B0604030504040204" pitchFamily="50" charset="-128"/>
            </a:endParaRPr>
          </a:p>
          <a:p>
            <a:pPr fontAlgn="base"/>
            <a:r>
              <a:rPr lang="ja-JP" altLang="en-US" sz="1600" dirty="0">
                <a:latin typeface="メイリオ" panose="020B0604030504040204" pitchFamily="50" charset="-128"/>
                <a:ea typeface="メイリオ" panose="020B0604030504040204" pitchFamily="50" charset="-128"/>
              </a:rPr>
              <a:t>特に他拠点にシーズ</a:t>
            </a:r>
            <a:r>
              <a:rPr lang="en-US" altLang="ja-JP" sz="1600" dirty="0">
                <a:latin typeface="メイリオ" panose="020B0604030504040204" pitchFamily="50" charset="-128"/>
                <a:ea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rPr>
              <a:t>あるいはシーズ</a:t>
            </a:r>
            <a:r>
              <a:rPr lang="en-US" altLang="ja-JP" sz="1600" dirty="0">
                <a:latin typeface="メイリオ" panose="020B0604030504040204" pitchFamily="50" charset="-128"/>
                <a:ea typeface="メイリオ" panose="020B0604030504040204" pitchFamily="50" charset="-128"/>
              </a:rPr>
              <a:t>H</a:t>
            </a:r>
            <a:r>
              <a:rPr lang="ja-JP" altLang="en-US" sz="1600" dirty="0">
                <a:latin typeface="メイリオ" panose="020B0604030504040204" pitchFamily="50" charset="-128"/>
                <a:ea typeface="メイリオ" panose="020B0604030504040204" pitchFamily="50" charset="-128"/>
              </a:rPr>
              <a:t>で採択されている、もしくはこれから申請する予定がある場合には研究内容の違いについて、別途該当欄を設けておりますのでご記載ください。</a:t>
            </a:r>
            <a:endParaRPr lang="en-US" altLang="ja-JP" sz="1600" dirty="0">
              <a:latin typeface="メイリオ" panose="020B0604030504040204" pitchFamily="50" charset="-128"/>
              <a:ea typeface="メイリオ" panose="020B0604030504040204" pitchFamily="50" charset="-128"/>
            </a:endParaRPr>
          </a:p>
          <a:p>
            <a:pPr fontAlgn="base"/>
            <a:r>
              <a:rPr lang="ja-JP" altLang="en-US" sz="1600" b="1" dirty="0">
                <a:solidFill>
                  <a:srgbClr val="0000FF"/>
                </a:solidFill>
                <a:latin typeface="メイリオ" panose="020B0604030504040204" pitchFamily="50" charset="-128"/>
                <a:ea typeface="メイリオ" panose="020B0604030504040204" pitchFamily="50" charset="-128"/>
              </a:rPr>
              <a:t>（研究分担者も含む）</a:t>
            </a:r>
            <a:endParaRPr lang="en-US" altLang="ja-JP" sz="1600" b="1" dirty="0">
              <a:solidFill>
                <a:srgbClr val="0000FF"/>
              </a:solidFill>
              <a:latin typeface="メイリオ" panose="020B0604030504040204" pitchFamily="50" charset="-128"/>
              <a:ea typeface="メイリオ" panose="020B0604030504040204" pitchFamily="50" charset="-128"/>
            </a:endParaRPr>
          </a:p>
          <a:p>
            <a:pPr fontAlgn="base"/>
            <a:endParaRPr lang="en-US" altLang="ja-JP" sz="800" dirty="0">
              <a:latin typeface="メイリオ" panose="020B0604030504040204" pitchFamily="50" charset="-128"/>
              <a:ea typeface="メイリオ" panose="020B0604030504040204" pitchFamily="50" charset="-128"/>
            </a:endParaRPr>
          </a:p>
          <a:p>
            <a:pPr fontAlgn="base"/>
            <a:endParaRPr lang="en-US" altLang="ja-JP" sz="800" dirty="0">
              <a:latin typeface="メイリオ" panose="020B0604030504040204" pitchFamily="50" charset="-128"/>
              <a:ea typeface="メイリオ" panose="020B0604030504040204" pitchFamily="50" charset="-128"/>
            </a:endParaRPr>
          </a:p>
          <a:p>
            <a:pPr fontAlgn="base"/>
            <a:endParaRPr lang="en-US" altLang="ja-JP" sz="800" dirty="0">
              <a:latin typeface="メイリオ" panose="020B0604030504040204" pitchFamily="50" charset="-128"/>
              <a:ea typeface="メイリオ" panose="020B0604030504040204" pitchFamily="50" charset="-128"/>
            </a:endParaRPr>
          </a:p>
          <a:p>
            <a:pPr fontAlgn="base"/>
            <a:endParaRPr lang="en-US" altLang="ja-JP" sz="1600" dirty="0">
              <a:latin typeface="メイリオ" panose="020B0604030504040204" pitchFamily="50" charset="-128"/>
              <a:ea typeface="メイリオ" panose="020B0604030504040204" pitchFamily="50" charset="-128"/>
            </a:endParaRPr>
          </a:p>
          <a:p>
            <a:pPr fontAlgn="base"/>
            <a:endParaRPr lang="en-US" altLang="ja-JP" sz="1600" dirty="0">
              <a:latin typeface="メイリオ" panose="020B0604030504040204" pitchFamily="50" charset="-128"/>
              <a:ea typeface="メイリオ" panose="020B0604030504040204" pitchFamily="50" charset="-128"/>
            </a:endParaRPr>
          </a:p>
          <a:p>
            <a:pPr fontAlgn="base"/>
            <a:endParaRPr lang="en-US" altLang="ja-JP" sz="1600" dirty="0">
              <a:latin typeface="メイリオ" panose="020B0604030504040204" pitchFamily="50" charset="-128"/>
              <a:ea typeface="メイリオ" panose="020B0604030504040204" pitchFamily="50" charset="-128"/>
            </a:endParaRPr>
          </a:p>
          <a:p>
            <a:pPr fontAlgn="base"/>
            <a:endParaRPr lang="en-US" altLang="ja-JP" sz="1600" dirty="0">
              <a:latin typeface="メイリオ" panose="020B0604030504040204" pitchFamily="50" charset="-128"/>
              <a:ea typeface="メイリオ" panose="020B0604030504040204" pitchFamily="50" charset="-128"/>
            </a:endParaRPr>
          </a:p>
          <a:p>
            <a:pPr fontAlgn="base"/>
            <a:endParaRPr lang="en-US" altLang="ja-JP" sz="1600" dirty="0">
              <a:latin typeface="メイリオ" panose="020B0604030504040204" pitchFamily="50" charset="-128"/>
              <a:ea typeface="メイリオ" panose="020B0604030504040204" pitchFamily="50" charset="-128"/>
            </a:endParaRPr>
          </a:p>
          <a:p>
            <a:pPr fontAlgn="base"/>
            <a:endParaRPr lang="en-US" altLang="ja-JP" sz="1600" dirty="0">
              <a:latin typeface="メイリオ" panose="020B0604030504040204" pitchFamily="50" charset="-128"/>
              <a:ea typeface="メイリオ" panose="020B0604030504040204" pitchFamily="50" charset="-128"/>
            </a:endParaRPr>
          </a:p>
          <a:p>
            <a:pPr fontAlgn="base"/>
            <a:endParaRPr lang="en-US" altLang="ja-JP" sz="1600" dirty="0">
              <a:latin typeface="メイリオ" panose="020B0604030504040204" pitchFamily="50" charset="-128"/>
              <a:ea typeface="メイリオ" panose="020B0604030504040204" pitchFamily="50" charset="-128"/>
            </a:endParaRPr>
          </a:p>
          <a:p>
            <a:pPr fontAlgn="base"/>
            <a:endParaRPr lang="en-US" altLang="ja-JP" sz="1600" dirty="0">
              <a:latin typeface="メイリオ" panose="020B0604030504040204" pitchFamily="50" charset="-128"/>
              <a:ea typeface="メイリオ" panose="020B0604030504040204" pitchFamily="50" charset="-128"/>
            </a:endParaRPr>
          </a:p>
          <a:p>
            <a:pPr fontAlgn="base"/>
            <a:endParaRPr lang="en-US" altLang="ja-JP" sz="1600" dirty="0">
              <a:latin typeface="メイリオ" panose="020B0604030504040204" pitchFamily="50" charset="-128"/>
              <a:ea typeface="メイリオ" panose="020B0604030504040204" pitchFamily="50" charset="-128"/>
            </a:endParaRPr>
          </a:p>
          <a:p>
            <a:pPr fontAlgn="base"/>
            <a:r>
              <a:rPr lang="ja-JP" altLang="en-US" sz="1600" dirty="0">
                <a:latin typeface="メイリオ" panose="020B0604030504040204" pitchFamily="50" charset="-128"/>
                <a:ea typeface="メイリオ" panose="020B0604030504040204" pitchFamily="50" charset="-128"/>
              </a:rPr>
              <a:t>拠点にて確認が難しい場合は、別途説明資料の提出を求めることがあります。</a:t>
            </a:r>
            <a:endParaRPr lang="en-US" altLang="ja-JP" sz="1600" dirty="0">
              <a:latin typeface="メイリオ" panose="020B0604030504040204" pitchFamily="50" charset="-128"/>
              <a:ea typeface="メイリオ" panose="020B0604030504040204" pitchFamily="50" charset="-128"/>
            </a:endParaRPr>
          </a:p>
          <a:p>
            <a:pPr fontAlgn="base"/>
            <a:endParaRPr lang="ja-JP" altLang="en-US" sz="80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4091CBC8-2F73-4350-9A1C-4C80EAEF3583}"/>
              </a:ext>
            </a:extLst>
          </p:cNvPr>
          <p:cNvSpPr txBox="1"/>
          <p:nvPr/>
        </p:nvSpPr>
        <p:spPr>
          <a:xfrm>
            <a:off x="179512" y="5760614"/>
            <a:ext cx="8784976" cy="923330"/>
          </a:xfrm>
          <a:prstGeom prst="rect">
            <a:avLst/>
          </a:prstGeom>
          <a:noFill/>
        </p:spPr>
        <p:txBody>
          <a:bodyPr wrap="square" rtlCol="0">
            <a:spAutoFit/>
          </a:bodyPr>
          <a:lstStyle/>
          <a:p>
            <a:pPr fontAlgn="base"/>
            <a:r>
              <a:rPr lang="ja-JP" altLang="en-US" b="1" dirty="0">
                <a:solidFill>
                  <a:srgbClr val="C00000"/>
                </a:solidFill>
                <a:latin typeface="メイリオ" panose="020B0604030504040204" pitchFamily="50" charset="-128"/>
                <a:ea typeface="メイリオ" panose="020B0604030504040204" pitchFamily="50" charset="-128"/>
              </a:rPr>
              <a:t>慶應義塾拠点においては、類似の研究開発（</a:t>
            </a:r>
            <a:r>
              <a:rPr lang="en-US" altLang="ja-JP" b="1" dirty="0">
                <a:solidFill>
                  <a:srgbClr val="C00000"/>
                </a:solidFill>
                <a:latin typeface="メイリオ" panose="020B0604030504040204" pitchFamily="50" charset="-128"/>
                <a:ea typeface="メイリオ" panose="020B0604030504040204" pitchFamily="50" charset="-128"/>
              </a:rPr>
              <a:t>※</a:t>
            </a:r>
            <a:r>
              <a:rPr lang="ja-JP" altLang="en-US" b="1" dirty="0">
                <a:solidFill>
                  <a:srgbClr val="C00000"/>
                </a:solidFill>
                <a:latin typeface="メイリオ" panose="020B0604030504040204" pitchFamily="50" charset="-128"/>
                <a:ea typeface="メイリオ" panose="020B0604030504040204" pitchFamily="50" charset="-128"/>
              </a:rPr>
              <a:t>）について他拠点にて申請予定、あるいは既に採択となり支援を受けている場合には、申請不可とさせて頂きますのでご了承ください。</a:t>
            </a:r>
            <a:r>
              <a:rPr lang="en-US" altLang="ja-JP" dirty="0">
                <a:solidFill>
                  <a:srgbClr val="C00000"/>
                </a:solidFill>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最終的に目指す開発品が同じ研究課題</a:t>
            </a:r>
          </a:p>
        </p:txBody>
      </p:sp>
      <p:sp>
        <p:nvSpPr>
          <p:cNvPr id="33" name="テキスト ボックス 32">
            <a:extLst>
              <a:ext uri="{FF2B5EF4-FFF2-40B4-BE49-F238E27FC236}">
                <a16:creationId xmlns:a16="http://schemas.microsoft.com/office/drawing/2014/main" id="{D5006A3F-1FDD-48B2-970A-EF7B1FBA08F1}"/>
              </a:ext>
            </a:extLst>
          </p:cNvPr>
          <p:cNvSpPr txBox="1"/>
          <p:nvPr/>
        </p:nvSpPr>
        <p:spPr>
          <a:xfrm>
            <a:off x="7056777" y="2700151"/>
            <a:ext cx="1786066" cy="338554"/>
          </a:xfrm>
          <a:prstGeom prst="rect">
            <a:avLst/>
          </a:prstGeom>
          <a:noFill/>
          <a:ln>
            <a:solidFill>
              <a:srgbClr val="0000FF"/>
            </a:solidFill>
          </a:ln>
        </p:spPr>
        <p:txBody>
          <a:bodyPr wrap="none" rtlCol="0">
            <a:spAutoFit/>
          </a:bodyPr>
          <a:lstStyle/>
          <a:p>
            <a:r>
              <a:rPr kumimoji="1" lang="ja-JP" altLang="en-US" sz="1600" dirty="0">
                <a:solidFill>
                  <a:srgbClr val="0000FF"/>
                </a:solidFill>
              </a:rPr>
              <a:t>申請書最終ページ</a:t>
            </a:r>
          </a:p>
        </p:txBody>
      </p:sp>
      <p:sp>
        <p:nvSpPr>
          <p:cNvPr id="34" name="矢印: 右 33">
            <a:extLst>
              <a:ext uri="{FF2B5EF4-FFF2-40B4-BE49-F238E27FC236}">
                <a16:creationId xmlns:a16="http://schemas.microsoft.com/office/drawing/2014/main" id="{91DA1FDE-C006-4759-B4D4-757E96D17BB5}"/>
              </a:ext>
            </a:extLst>
          </p:cNvPr>
          <p:cNvSpPr/>
          <p:nvPr/>
        </p:nvSpPr>
        <p:spPr>
          <a:xfrm rot="5400000">
            <a:off x="4250525" y="2788604"/>
            <a:ext cx="491017" cy="216024"/>
          </a:xfrm>
          <a:prstGeom prst="rightArrow">
            <a:avLst>
              <a:gd name="adj1" fmla="val 53380"/>
              <a:gd name="adj2" fmla="val 58902"/>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pic>
        <p:nvPicPr>
          <p:cNvPr id="35" name="図 34">
            <a:extLst>
              <a:ext uri="{FF2B5EF4-FFF2-40B4-BE49-F238E27FC236}">
                <a16:creationId xmlns:a16="http://schemas.microsoft.com/office/drawing/2014/main" id="{00A9744E-8EC9-4EEE-AC9E-BD026FE88F5F}"/>
              </a:ext>
            </a:extLst>
          </p:cNvPr>
          <p:cNvPicPr>
            <a:picLocks noChangeAspect="1"/>
          </p:cNvPicPr>
          <p:nvPr/>
        </p:nvPicPr>
        <p:blipFill>
          <a:blip r:embed="rId3"/>
          <a:stretch>
            <a:fillRect/>
          </a:stretch>
        </p:blipFill>
        <p:spPr>
          <a:xfrm>
            <a:off x="301157" y="3140968"/>
            <a:ext cx="8541686" cy="2154305"/>
          </a:xfrm>
          <a:prstGeom prst="rect">
            <a:avLst/>
          </a:prstGeom>
        </p:spPr>
      </p:pic>
      <p:pic>
        <p:nvPicPr>
          <p:cNvPr id="10" name="図 9">
            <a:extLst>
              <a:ext uri="{FF2B5EF4-FFF2-40B4-BE49-F238E27FC236}">
                <a16:creationId xmlns:a16="http://schemas.microsoft.com/office/drawing/2014/main" id="{5A9FAAA7-8BD1-4C81-9BAA-4CA7B84ED2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Tree>
    <p:extLst>
      <p:ext uri="{BB962C8B-B14F-4D97-AF65-F5344CB8AC3E}">
        <p14:creationId xmlns:p14="http://schemas.microsoft.com/office/powerpoint/2010/main" val="6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fld id="{786CA26F-AA1A-43CE-96C7-DFCAAFC898FE}" type="slidenum">
              <a:rPr kumimoji="1" lang="ja-JP" altLang="en-US" smtClean="0"/>
              <a:t>14</a:t>
            </a:fld>
            <a:endParaRPr kumimoji="1" lang="ja-JP" altLang="en-US" dirty="0"/>
          </a:p>
        </p:txBody>
      </p:sp>
      <p:sp>
        <p:nvSpPr>
          <p:cNvPr id="3"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4" name="テキスト ボックス 3"/>
          <p:cNvSpPr txBox="1"/>
          <p:nvPr/>
        </p:nvSpPr>
        <p:spPr>
          <a:xfrm>
            <a:off x="107504" y="70702"/>
            <a:ext cx="4041491" cy="523220"/>
          </a:xfrm>
          <a:prstGeom prst="rect">
            <a:avLst/>
          </a:prstGeom>
          <a:noFill/>
        </p:spPr>
        <p:txBody>
          <a:bodyPr wrap="none" rtlCol="0">
            <a:spAutoFit/>
          </a:bodyPr>
          <a:lstStyle/>
          <a:p>
            <a:r>
              <a:rPr lang="ja-JP" altLang="en-US"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シーズ</a:t>
            </a:r>
            <a:r>
              <a:rPr lang="en-US" altLang="ja-JP"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a:t>
            </a:r>
            <a:r>
              <a:rPr lang="ja-JP" altLang="en-US"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企業連携準備</a:t>
            </a:r>
            <a:endParaRPr lang="en-US" altLang="ja-JP"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76644" y="1515444"/>
            <a:ext cx="8615836" cy="2015936"/>
          </a:xfrm>
          <a:prstGeom prst="rect">
            <a:avLst/>
          </a:prstGeom>
          <a:solidFill>
            <a:schemeClr val="accent3">
              <a:lumMod val="20000"/>
              <a:lumOff val="80000"/>
            </a:schemeClr>
          </a:solidFill>
        </p:spPr>
        <p:txBody>
          <a:bodyPr wrap="square" rtlCol="0">
            <a:spAutoFit/>
          </a:bodyPr>
          <a:lstStyle/>
          <a:p>
            <a:pPr marL="342900" indent="-342900" algn="just">
              <a:lnSpc>
                <a:spcPct val="125000"/>
              </a:lnSpc>
              <a:buFont typeface="Arial" panose="020B0604020202020204" pitchFamily="34" charset="0"/>
              <a:buChar char="•"/>
            </a:pPr>
            <a:r>
              <a:rPr lang="zh-TW" altLang="en-US" sz="2000" dirty="0">
                <a:latin typeface="メイリオ" panose="020B0604030504040204" pitchFamily="50" charset="-128"/>
                <a:ea typeface="メイリオ" panose="020B0604030504040204" pitchFamily="50" charset="-128"/>
                <a:cs typeface="Arial" panose="020B0604020202020204" pitchFamily="34" charset="0"/>
              </a:rPr>
              <a:t>異分野融合型研究開発推進支援事業</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（シーズ</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H</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）もシーズ</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A</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C</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と同様で、社会実装を目標としている事業であるため、（将来の）企業との連携が重要です。</a:t>
            </a: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a:p>
            <a:pPr marL="342900" indent="-342900" algn="just">
              <a:lnSpc>
                <a:spcPct val="125000"/>
              </a:lnSpc>
              <a:buFont typeface="Arial" panose="020B0604020202020204" pitchFamily="34" charset="0"/>
              <a:buChar char="•"/>
            </a:pPr>
            <a:r>
              <a:rPr lang="ja-JP" altLang="en-US" sz="2000" dirty="0">
                <a:latin typeface="メイリオ" panose="020B0604030504040204" pitchFamily="50" charset="-128"/>
                <a:ea typeface="メイリオ" panose="020B0604030504040204" pitchFamily="50" charset="-128"/>
                <a:cs typeface="Arial" panose="020B0604020202020204" pitchFamily="34" charset="0"/>
              </a:rPr>
              <a:t>そこで、シーズ</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H</a:t>
            </a:r>
            <a:r>
              <a:rPr lang="ja-JP" altLang="en-US" sz="2000" dirty="0">
                <a:latin typeface="メイリオ" panose="020B0604030504040204" pitchFamily="50" charset="-128"/>
                <a:ea typeface="メイリオ" panose="020B0604030504040204" pitchFamily="50" charset="-128"/>
                <a:cs typeface="Arial" panose="020B0604020202020204" pitchFamily="34" charset="0"/>
              </a:rPr>
              <a:t>の達成目標③にある「企業との提携に向けた議論を開始すること」を目標の一つに加えてください。</a:t>
            </a: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22C754B0-899D-4557-B465-D832FE8F7054}"/>
              </a:ext>
            </a:extLst>
          </p:cNvPr>
          <p:cNvSpPr txBox="1"/>
          <p:nvPr/>
        </p:nvSpPr>
        <p:spPr>
          <a:xfrm>
            <a:off x="278672" y="3629228"/>
            <a:ext cx="8613808" cy="979439"/>
          </a:xfrm>
          <a:prstGeom prst="rect">
            <a:avLst/>
          </a:prstGeom>
          <a:solidFill>
            <a:schemeClr val="accent6">
              <a:lumMod val="20000"/>
              <a:lumOff val="80000"/>
            </a:schemeClr>
          </a:solidFill>
        </p:spPr>
        <p:txBody>
          <a:bodyPr wrap="square" anchor="t">
            <a:noAutofit/>
          </a:bodyPr>
          <a:lstStyle/>
          <a:p>
            <a:r>
              <a:rPr lang="ja-JP" altLang="en-US" sz="2000" dirty="0">
                <a:latin typeface="メイリオ" panose="020B0604030504040204" pitchFamily="50" charset="-128"/>
                <a:ea typeface="メイリオ" panose="020B0604030504040204" pitchFamily="50" charset="-128"/>
                <a:cs typeface="Arial" panose="020B0604020202020204" pitchFamily="34" charset="0"/>
              </a:rPr>
              <a:t>慶應義塾拠点では、産学連携用研究シーズ公開データベースを構築し、企業提携の窓口としています。</a:t>
            </a:r>
            <a:endParaRPr lang="en-US" altLang="ja-JP" sz="2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9E22F876-B97E-4CE7-ACD9-CAAB4D2207D9}"/>
              </a:ext>
            </a:extLst>
          </p:cNvPr>
          <p:cNvSpPr txBox="1"/>
          <p:nvPr/>
        </p:nvSpPr>
        <p:spPr>
          <a:xfrm>
            <a:off x="276644" y="4952125"/>
            <a:ext cx="8687844" cy="1631216"/>
          </a:xfrm>
          <a:prstGeom prst="rect">
            <a:avLst/>
          </a:prstGeom>
          <a:solidFill>
            <a:srgbClr val="FFFFCC"/>
          </a:solidFill>
        </p:spPr>
        <p:txBody>
          <a:bodyPr wrap="square">
            <a:spAutoFit/>
          </a:bodyPr>
          <a:lstStyle/>
          <a:p>
            <a:pPr marL="285750" indent="-285750">
              <a:lnSpc>
                <a:spcPct val="125000"/>
              </a:lnSpc>
              <a:buFont typeface="Wingdings" panose="05000000000000000000" pitchFamily="2" charset="2"/>
              <a:buChar char="p"/>
            </a:pPr>
            <a:r>
              <a:rPr lang="ja-JP" altLang="en-US" sz="20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採択されたシーズについては、企業との連携がない場合、原則シーズの概要を本データベースへ掲載をしていただきます。</a:t>
            </a:r>
            <a:endParaRPr lang="en-US" altLang="ja-JP" sz="20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endParaRPr>
          </a:p>
          <a:p>
            <a:pPr marL="285750" indent="-285750">
              <a:lnSpc>
                <a:spcPct val="125000"/>
              </a:lnSpc>
              <a:buFont typeface="Wingdings" panose="05000000000000000000" pitchFamily="2" charset="2"/>
              <a:buChar char="p"/>
            </a:pPr>
            <a:r>
              <a:rPr lang="ja-JP" altLang="en-US" sz="2000" dirty="0">
                <a:latin typeface="メイリオ" panose="020B0604030504040204" pitchFamily="50" charset="-128"/>
                <a:ea typeface="メイリオ" panose="020B0604030504040204" pitchFamily="50" charset="-128"/>
                <a:cs typeface="Arial" panose="020B0604020202020204" pitchFamily="34" charset="0"/>
              </a:rPr>
              <a:t>掲載内容については、特許出願に支障がない範囲、すなわちノンコンフィデンシャルレベルでの掲載予定です。</a:t>
            </a:r>
            <a:endParaRPr lang="ja-JP" altLang="en-US" sz="2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4A5C6D6E-21DA-4DD9-AB0A-6E884A860CA5}"/>
              </a:ext>
            </a:extLst>
          </p:cNvPr>
          <p:cNvSpPr txBox="1"/>
          <p:nvPr/>
        </p:nvSpPr>
        <p:spPr>
          <a:xfrm>
            <a:off x="179512" y="666301"/>
            <a:ext cx="8712968" cy="830997"/>
          </a:xfrm>
          <a:prstGeom prst="rect">
            <a:avLst/>
          </a:prstGeom>
          <a:noFill/>
        </p:spPr>
        <p:txBody>
          <a:bodyPr wrap="square">
            <a:spAutoFit/>
          </a:bodyPr>
          <a:lstStyle/>
          <a:p>
            <a:r>
              <a:rPr lang="ja-JP" altLang="en-US" sz="2400" b="1" dirty="0">
                <a:solidFill>
                  <a:srgbClr val="0000FF"/>
                </a:solidFill>
              </a:rPr>
              <a:t>達成目標③「企業との情報交換の場の設定等による企業との議論開始」について（スライド＃８参照）</a:t>
            </a:r>
            <a:endParaRPr lang="ja-JP" altLang="ja-JP" sz="2400" b="1" dirty="0">
              <a:solidFill>
                <a:srgbClr val="0000FF"/>
              </a:solidFill>
            </a:endParaRPr>
          </a:p>
        </p:txBody>
      </p:sp>
      <p:sp>
        <p:nvSpPr>
          <p:cNvPr id="12" name="矢印: 下 11">
            <a:extLst>
              <a:ext uri="{FF2B5EF4-FFF2-40B4-BE49-F238E27FC236}">
                <a16:creationId xmlns:a16="http://schemas.microsoft.com/office/drawing/2014/main" id="{7E059C29-991C-47FD-935D-66427FAEA350}"/>
              </a:ext>
            </a:extLst>
          </p:cNvPr>
          <p:cNvSpPr/>
          <p:nvPr/>
        </p:nvSpPr>
        <p:spPr>
          <a:xfrm>
            <a:off x="3382585" y="4626745"/>
            <a:ext cx="180020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E31B9D3-B7A5-496B-B9B5-5D23B37B05F8}"/>
              </a:ext>
            </a:extLst>
          </p:cNvPr>
          <p:cNvSpPr txBox="1"/>
          <p:nvPr/>
        </p:nvSpPr>
        <p:spPr>
          <a:xfrm>
            <a:off x="4452583" y="4159565"/>
            <a:ext cx="3914065" cy="369332"/>
          </a:xfrm>
          <a:prstGeom prst="rect">
            <a:avLst/>
          </a:prstGeom>
          <a:noFill/>
        </p:spPr>
        <p:txBody>
          <a:bodyPr wrap="square">
            <a:spAutoFit/>
          </a:bodyPr>
          <a:lstStyle/>
          <a:p>
            <a:r>
              <a:rPr lang="ja-JP" altLang="en-US" dirty="0">
                <a:solidFill>
                  <a:srgbClr val="0000FF"/>
                </a:solidFill>
              </a:rPr>
              <a:t>https://seeds-list.open-innov.keio.ac.jp/</a:t>
            </a:r>
          </a:p>
        </p:txBody>
      </p:sp>
      <p:pic>
        <p:nvPicPr>
          <p:cNvPr id="13" name="図 12">
            <a:extLst>
              <a:ext uri="{FF2B5EF4-FFF2-40B4-BE49-F238E27FC236}">
                <a16:creationId xmlns:a16="http://schemas.microsoft.com/office/drawing/2014/main" id="{5A9FAAA7-8BD1-4C81-9BAA-4CA7B84ED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Tree>
    <p:extLst>
      <p:ext uri="{BB962C8B-B14F-4D97-AF65-F5344CB8AC3E}">
        <p14:creationId xmlns:p14="http://schemas.microsoft.com/office/powerpoint/2010/main" val="322895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fld id="{786CA26F-AA1A-43CE-96C7-DFCAAFC898FE}" type="slidenum">
              <a:rPr kumimoji="1" lang="ja-JP" altLang="en-US" smtClean="0"/>
              <a:t>15</a:t>
            </a:fld>
            <a:endParaRPr kumimoji="1" lang="ja-JP" altLang="en-US" dirty="0"/>
          </a:p>
        </p:txBody>
      </p:sp>
      <p:sp>
        <p:nvSpPr>
          <p:cNvPr id="3"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4" name="テキスト ボックス 3"/>
          <p:cNvSpPr txBox="1"/>
          <p:nvPr/>
        </p:nvSpPr>
        <p:spPr>
          <a:xfrm>
            <a:off x="107504" y="70702"/>
            <a:ext cx="6555000" cy="523220"/>
          </a:xfrm>
          <a:prstGeom prst="rect">
            <a:avLst/>
          </a:prstGeom>
          <a:noFill/>
        </p:spPr>
        <p:txBody>
          <a:bodyPr wrap="none" rtlCol="0">
            <a:spAutoFit/>
          </a:bodyPr>
          <a:lstStyle/>
          <a:p>
            <a:r>
              <a:rPr lang="ja-JP" altLang="en-US"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シーズ</a:t>
            </a:r>
            <a:r>
              <a:rPr lang="en-US" altLang="ja-JP"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a:t>
            </a:r>
            <a:r>
              <a:rPr lang="ja-JP" altLang="en-US"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研究費執行に関する留意事項</a:t>
            </a:r>
            <a:endParaRPr lang="en-US" altLang="ja-JP"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08520" y="997565"/>
            <a:ext cx="9052657" cy="4601260"/>
          </a:xfrm>
          <a:prstGeom prst="rect">
            <a:avLst/>
          </a:prstGeom>
          <a:noFill/>
        </p:spPr>
        <p:txBody>
          <a:bodyPr wrap="square" rtlCol="0">
            <a:spAutoFit/>
          </a:bodyPr>
          <a:lstStyle/>
          <a:p>
            <a:r>
              <a:rPr lang="ja-JP" altLang="en-US" sz="2000"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　</a:t>
            </a:r>
            <a:r>
              <a:rPr lang="ja-JP" altLang="en-US" sz="2000" u="sng"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シーズ</a:t>
            </a:r>
            <a:r>
              <a:rPr lang="en-US" altLang="ja-JP" sz="2000" u="sng"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H</a:t>
            </a:r>
            <a:r>
              <a:rPr lang="ja-JP" altLang="en-US" sz="2000" b="1" u="sng"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研究費執行に関する留意事項</a:t>
            </a:r>
            <a:endParaRPr lang="en-US" altLang="ja-JP" b="1" dirty="0">
              <a:solidFill>
                <a:srgbClr val="0000FF"/>
              </a:solidFill>
              <a:latin typeface="メイリオ" panose="020B0604030504040204" pitchFamily="50" charset="-128"/>
              <a:ea typeface="メイリオ" panose="020B0604030504040204" pitchFamily="50" charset="-128"/>
            </a:endParaRPr>
          </a:p>
          <a:p>
            <a:pPr lvl="1"/>
            <a:endParaRPr lang="en-US" altLang="ja-JP" sz="1700" dirty="0">
              <a:latin typeface="メイリオ" panose="020B0604030504040204" pitchFamily="50" charset="-128"/>
              <a:ea typeface="メイリオ" panose="020B0604030504040204" pitchFamily="50" charset="-128"/>
            </a:endParaRPr>
          </a:p>
          <a:p>
            <a:pPr lvl="1"/>
            <a:r>
              <a:rPr lang="en-US" altLang="ja-JP" sz="1700" dirty="0">
                <a:latin typeface="メイリオ" panose="020B0604030504040204" pitchFamily="50" charset="-128"/>
                <a:ea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rPr>
              <a:t>人件費は原則認められません。</a:t>
            </a:r>
            <a:endParaRPr lang="en-US" altLang="ja-JP" sz="1700" dirty="0">
              <a:solidFill>
                <a:srgbClr val="FF0000"/>
              </a:solidFill>
              <a:latin typeface="メイリオ" panose="020B0604030504040204" pitchFamily="50" charset="-128"/>
              <a:ea typeface="メイリオ" panose="020B0604030504040204" pitchFamily="50" charset="-128"/>
            </a:endParaRPr>
          </a:p>
          <a:p>
            <a:pPr lvl="1"/>
            <a:endParaRPr lang="en-US" altLang="ja-JP" sz="1700" dirty="0">
              <a:latin typeface="メイリオ" panose="020B0604030504040204" pitchFamily="50" charset="-128"/>
              <a:ea typeface="メイリオ" panose="020B0604030504040204" pitchFamily="50" charset="-128"/>
            </a:endParaRPr>
          </a:p>
          <a:p>
            <a:pPr lvl="1"/>
            <a:r>
              <a:rPr lang="en-US" altLang="ja-JP" sz="1700" dirty="0">
                <a:latin typeface="メイリオ" panose="020B0604030504040204" pitchFamily="50" charset="-128"/>
                <a:ea typeface="メイリオ" panose="020B0604030504040204" pitchFamily="50" charset="-128"/>
              </a:rPr>
              <a:t>※50</a:t>
            </a:r>
            <a:r>
              <a:rPr lang="ja-JP" altLang="en-US" sz="1700" dirty="0">
                <a:latin typeface="メイリオ" panose="020B0604030504040204" pitchFamily="50" charset="-128"/>
                <a:ea typeface="メイリオ" panose="020B0604030504040204" pitchFamily="50" charset="-128"/>
              </a:rPr>
              <a:t>万円以上の機器を購入する場合は、事前に拠点へご連絡ください。</a:t>
            </a:r>
            <a:endParaRPr lang="en-US" altLang="ja-JP" sz="1700" dirty="0">
              <a:latin typeface="メイリオ" panose="020B0604030504040204" pitchFamily="50" charset="-128"/>
              <a:ea typeface="メイリオ" panose="020B0604030504040204" pitchFamily="50" charset="-128"/>
            </a:endParaRPr>
          </a:p>
          <a:p>
            <a:pPr lvl="1"/>
            <a:endParaRPr lang="en-US" altLang="ja-JP" sz="1700" dirty="0">
              <a:latin typeface="メイリオ" panose="020B0604030504040204" pitchFamily="50" charset="-128"/>
              <a:ea typeface="メイリオ" panose="020B0604030504040204" pitchFamily="50" charset="-128"/>
            </a:endParaRPr>
          </a:p>
          <a:p>
            <a:pPr lvl="1"/>
            <a:r>
              <a:rPr lang="en-US" altLang="ja-JP" sz="1700" dirty="0">
                <a:latin typeface="メイリオ" panose="020B0604030504040204" pitchFamily="50" charset="-128"/>
                <a:ea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rPr>
              <a:t>汎用性の高い物品（パソコン、周辺機器等）の購入される場合は、事前に拠点へ</a:t>
            </a:r>
            <a:endParaRPr lang="en-US" altLang="ja-JP" sz="1700" dirty="0">
              <a:latin typeface="メイリオ" panose="020B0604030504040204" pitchFamily="50" charset="-128"/>
              <a:ea typeface="メイリオ" panose="020B0604030504040204" pitchFamily="50" charset="-128"/>
            </a:endParaRPr>
          </a:p>
          <a:p>
            <a:pPr lvl="1"/>
            <a:r>
              <a:rPr lang="ja-JP" altLang="en-US" sz="1700" dirty="0">
                <a:latin typeface="メイリオ" panose="020B0604030504040204" pitchFamily="50" charset="-128"/>
                <a:ea typeface="メイリオ" panose="020B0604030504040204" pitchFamily="50" charset="-128"/>
              </a:rPr>
              <a:t>　ご連絡ください。</a:t>
            </a:r>
            <a:endParaRPr lang="en-US" altLang="ja-JP" sz="1700" dirty="0">
              <a:latin typeface="メイリオ" panose="020B0604030504040204" pitchFamily="50" charset="-128"/>
              <a:ea typeface="メイリオ" panose="020B0604030504040204" pitchFamily="50" charset="-128"/>
            </a:endParaRPr>
          </a:p>
          <a:p>
            <a:pPr lvl="1"/>
            <a:endParaRPr lang="en-US" altLang="ja-JP" sz="1700" dirty="0">
              <a:latin typeface="メイリオ" panose="020B0604030504040204" pitchFamily="50" charset="-128"/>
              <a:ea typeface="メイリオ" panose="020B0604030504040204" pitchFamily="50" charset="-128"/>
            </a:endParaRPr>
          </a:p>
          <a:p>
            <a:pPr lvl="1"/>
            <a:r>
              <a:rPr lang="en-US" altLang="ja-JP" sz="1700" dirty="0">
                <a:latin typeface="メイリオ" panose="020B0604030504040204" pitchFamily="50" charset="-128"/>
                <a:ea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rPr>
              <a:t>直接経費での文房具類、事務用品の購入はお認めできません。</a:t>
            </a:r>
            <a:endParaRPr lang="en-US" altLang="ja-JP" sz="1700" dirty="0">
              <a:latin typeface="メイリオ" panose="020B0604030504040204" pitchFamily="50" charset="-128"/>
              <a:ea typeface="メイリオ" panose="020B0604030504040204" pitchFamily="50" charset="-128"/>
            </a:endParaRPr>
          </a:p>
          <a:p>
            <a:pPr lvl="1"/>
            <a:endParaRPr lang="en-US" altLang="ja-JP" sz="1700" dirty="0">
              <a:latin typeface="メイリオ" panose="020B0604030504040204" pitchFamily="50" charset="-128"/>
              <a:ea typeface="メイリオ" panose="020B0604030504040204" pitchFamily="50" charset="-128"/>
            </a:endParaRPr>
          </a:p>
          <a:p>
            <a:pPr lvl="1"/>
            <a:r>
              <a:rPr lang="en-US" altLang="ja-JP" sz="1700" dirty="0">
                <a:latin typeface="メイリオ" panose="020B0604030504040204" pitchFamily="50" charset="-128"/>
                <a:ea typeface="メイリオ" panose="020B0604030504040204" pitchFamily="50" charset="-128"/>
              </a:rPr>
              <a:t>※</a:t>
            </a:r>
            <a:r>
              <a:rPr lang="ja-JP" altLang="en-US" sz="1700" u="sng" dirty="0">
                <a:latin typeface="メイリオ" panose="020B0604030504040204" pitchFamily="50" charset="-128"/>
                <a:ea typeface="メイリオ" panose="020B0604030504040204" pitchFamily="50" charset="-128"/>
              </a:rPr>
              <a:t>研究費の配分を受ける機関においては間接経費（</a:t>
            </a:r>
            <a:r>
              <a:rPr lang="en-US" altLang="ja-JP" sz="1700" u="sng" dirty="0">
                <a:latin typeface="メイリオ" panose="020B0604030504040204" pitchFamily="50" charset="-128"/>
                <a:ea typeface="メイリオ" panose="020B0604030504040204" pitchFamily="50" charset="-128"/>
              </a:rPr>
              <a:t>10</a:t>
            </a:r>
            <a:r>
              <a:rPr lang="ja-JP" altLang="en-US" sz="1700" u="sng" dirty="0">
                <a:latin typeface="メイリオ" panose="020B0604030504040204" pitchFamily="50" charset="-128"/>
                <a:ea typeface="メイリオ" panose="020B0604030504040204" pitchFamily="50" charset="-128"/>
              </a:rPr>
              <a:t>％）の計上が可能です</a:t>
            </a:r>
            <a:r>
              <a:rPr lang="ja-JP" altLang="en-US" sz="1700" dirty="0">
                <a:latin typeface="メイリオ" panose="020B0604030504040204" pitchFamily="50" charset="-128"/>
                <a:ea typeface="メイリオ" panose="020B0604030504040204" pitchFamily="50" charset="-128"/>
              </a:rPr>
              <a:t>。</a:t>
            </a:r>
            <a:endParaRPr lang="en-US" altLang="ja-JP" sz="1700" dirty="0">
              <a:latin typeface="メイリオ" panose="020B0604030504040204" pitchFamily="50" charset="-128"/>
              <a:ea typeface="メイリオ" panose="020B0604030504040204" pitchFamily="50" charset="-128"/>
            </a:endParaRPr>
          </a:p>
          <a:p>
            <a:pPr lvl="1"/>
            <a:endParaRPr lang="en-US" altLang="ja-JP" sz="1700" dirty="0">
              <a:latin typeface="メイリオ" panose="020B0604030504040204" pitchFamily="50" charset="-128"/>
              <a:ea typeface="メイリオ" panose="020B0604030504040204" pitchFamily="50" charset="-128"/>
            </a:endParaRPr>
          </a:p>
          <a:p>
            <a:pPr lvl="1"/>
            <a:r>
              <a:rPr lang="en-US" altLang="ja-JP" sz="1700" dirty="0">
                <a:latin typeface="メイリオ" panose="020B0604030504040204" pitchFamily="50" charset="-128"/>
                <a:ea typeface="メイリオ" panose="020B0604030504040204" pitchFamily="50" charset="-128"/>
              </a:rPr>
              <a:t>※</a:t>
            </a:r>
            <a:r>
              <a:rPr lang="ja-JP" altLang="en-US" sz="1700" u="sng" dirty="0">
                <a:latin typeface="メイリオ" panose="020B0604030504040204" pitchFamily="50" charset="-128"/>
                <a:ea typeface="メイリオ" panose="020B0604030504040204" pitchFamily="50" charset="-128"/>
              </a:rPr>
              <a:t>複数機関での共同研究の場合、研究費の配分は可能な限り代表機関に集約してく</a:t>
            </a:r>
            <a:r>
              <a:rPr lang="ja-JP" altLang="en-US" sz="1700" u="sng" dirty="0" err="1">
                <a:latin typeface="メイリオ" panose="020B0604030504040204" pitchFamily="50" charset="-128"/>
                <a:ea typeface="メイリオ" panose="020B0604030504040204" pitchFamily="50" charset="-128"/>
              </a:rPr>
              <a:t>だ</a:t>
            </a:r>
            <a:endParaRPr lang="en-US" altLang="ja-JP" sz="1700" u="sng" dirty="0">
              <a:latin typeface="メイリオ" panose="020B0604030504040204" pitchFamily="50" charset="-128"/>
              <a:ea typeface="メイリオ" panose="020B0604030504040204" pitchFamily="50" charset="-128"/>
            </a:endParaRPr>
          </a:p>
          <a:p>
            <a:pPr lvl="1"/>
            <a:r>
              <a:rPr lang="en-US" altLang="ja-JP" sz="1700" dirty="0">
                <a:latin typeface="メイリオ" panose="020B0604030504040204" pitchFamily="50" charset="-128"/>
                <a:ea typeface="メイリオ" panose="020B0604030504040204" pitchFamily="50" charset="-128"/>
              </a:rPr>
              <a:t>   </a:t>
            </a:r>
            <a:r>
              <a:rPr lang="ja-JP" altLang="en-US" sz="1700" u="sng" dirty="0">
                <a:latin typeface="メイリオ" panose="020B0604030504040204" pitchFamily="50" charset="-128"/>
                <a:ea typeface="メイリオ" panose="020B0604030504040204" pitchFamily="50" charset="-128"/>
              </a:rPr>
              <a:t>さい。分担機関への配分が必要な場合は、機関ごとに慶應拠点と契約の締結が必要</a:t>
            </a:r>
            <a:endParaRPr lang="en-US" altLang="ja-JP" sz="1700" u="sng" dirty="0">
              <a:latin typeface="メイリオ" panose="020B0604030504040204" pitchFamily="50" charset="-128"/>
              <a:ea typeface="メイリオ" panose="020B0604030504040204" pitchFamily="50" charset="-128"/>
            </a:endParaRPr>
          </a:p>
          <a:p>
            <a:pPr lvl="1"/>
            <a:r>
              <a:rPr lang="en-US" altLang="ja-JP" sz="1700" dirty="0">
                <a:latin typeface="メイリオ" panose="020B0604030504040204" pitchFamily="50" charset="-128"/>
                <a:ea typeface="メイリオ" panose="020B0604030504040204" pitchFamily="50" charset="-128"/>
              </a:rPr>
              <a:t>   </a:t>
            </a:r>
            <a:r>
              <a:rPr lang="ja-JP" altLang="en-US" sz="1700" u="sng" dirty="0">
                <a:latin typeface="メイリオ" panose="020B0604030504040204" pitchFamily="50" charset="-128"/>
                <a:ea typeface="メイリオ" panose="020B0604030504040204" pitchFamily="50" charset="-128"/>
              </a:rPr>
              <a:t>となります</a:t>
            </a:r>
            <a:r>
              <a:rPr lang="ja-JP" altLang="en-US" sz="1700" dirty="0">
                <a:latin typeface="メイリオ" panose="020B0604030504040204" pitchFamily="50" charset="-128"/>
                <a:ea typeface="メイリオ" panose="020B0604030504040204" pitchFamily="50" charset="-128"/>
              </a:rPr>
              <a:t>。</a:t>
            </a:r>
            <a:endParaRPr lang="en-US" altLang="ja-JP" sz="17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p>
        </p:txBody>
      </p:sp>
      <p:pic>
        <p:nvPicPr>
          <p:cNvPr id="6" name="図 5">
            <a:extLst>
              <a:ext uri="{FF2B5EF4-FFF2-40B4-BE49-F238E27FC236}">
                <a16:creationId xmlns:a16="http://schemas.microsoft.com/office/drawing/2014/main" id="{5A9FAAA7-8BD1-4C81-9BAA-4CA7B84ED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Tree>
    <p:extLst>
      <p:ext uri="{BB962C8B-B14F-4D97-AF65-F5344CB8AC3E}">
        <p14:creationId xmlns:p14="http://schemas.microsoft.com/office/powerpoint/2010/main" val="3507361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4" name="テキスト ボックス 3"/>
          <p:cNvSpPr txBox="1"/>
          <p:nvPr/>
        </p:nvSpPr>
        <p:spPr>
          <a:xfrm>
            <a:off x="107504" y="70702"/>
            <a:ext cx="2964273" cy="523220"/>
          </a:xfrm>
          <a:prstGeom prst="rect">
            <a:avLst/>
          </a:prstGeom>
          <a:noFill/>
        </p:spPr>
        <p:txBody>
          <a:bodyPr wrap="none" rtlCol="0">
            <a:spAutoFit/>
          </a:bodyPr>
          <a:lstStyle/>
          <a:p>
            <a:r>
              <a:rPr lang="ja-JP" altLang="en-US"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シーズ</a:t>
            </a:r>
            <a:r>
              <a:rPr lang="en-US" altLang="ja-JP"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a:t>
            </a:r>
            <a:r>
              <a:rPr lang="ja-JP" altLang="en-US"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その他</a:t>
            </a:r>
            <a:endParaRPr lang="en-US" altLang="ja-JP"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467544" y="1076007"/>
            <a:ext cx="9052657" cy="5693866"/>
          </a:xfrm>
          <a:prstGeom prst="rect">
            <a:avLst/>
          </a:prstGeom>
          <a:noFill/>
        </p:spPr>
        <p:txBody>
          <a:bodyPr wrap="square" rtlCol="0">
            <a:spAutoFit/>
          </a:bodyPr>
          <a:lstStyle/>
          <a:p>
            <a:r>
              <a:rPr lang="ja-JP" altLang="en-US" sz="2000" u="sng"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秘密保持</a:t>
            </a:r>
            <a:endParaRPr kumimoji="1" lang="ja-JP" altLang="en-US" sz="2000" u="sng" dirty="0">
              <a:solidFill>
                <a:srgbClr val="0000FF"/>
              </a:solidFill>
              <a:latin typeface="メイリオ" panose="020B0604030504040204" pitchFamily="50" charset="-128"/>
              <a:ea typeface="メイリオ" panose="020B0604030504040204" pitchFamily="50" charset="-128"/>
            </a:endParaRPr>
          </a:p>
          <a:p>
            <a:pPr lvl="1"/>
            <a:r>
              <a:rPr lang="ja-JP" altLang="en-US" u="sng" dirty="0">
                <a:latin typeface="メイリオ" panose="020B0604030504040204" pitchFamily="50" charset="-128"/>
                <a:ea typeface="メイリオ" panose="020B0604030504040204" pitchFamily="50" charset="-128"/>
              </a:rPr>
              <a:t>〇申請書を含むシーズに関する秘密情報は拠点内で適切に取り扱います</a:t>
            </a:r>
            <a:endParaRPr lang="en-US" altLang="ja-JP" u="sng" dirty="0">
              <a:latin typeface="メイリオ" panose="020B0604030504040204" pitchFamily="50" charset="-128"/>
              <a:ea typeface="メイリオ" panose="020B0604030504040204" pitchFamily="50" charset="-128"/>
            </a:endParaRPr>
          </a:p>
          <a:p>
            <a:pPr lvl="2"/>
            <a:r>
              <a:rPr lang="ja-JP" altLang="en-US" sz="1400" dirty="0">
                <a:latin typeface="メイリオ" panose="020B0604030504040204" pitchFamily="50" charset="-128"/>
                <a:ea typeface="メイリオ" panose="020B0604030504040204" pitchFamily="50" charset="-128"/>
              </a:rPr>
              <a:t>慶應義塾大学病院臨床研究推進センター（慶應義塾拠点）の中で管理</a:t>
            </a:r>
            <a:endParaRPr lang="en-US" altLang="ja-JP" sz="1400" dirty="0">
              <a:latin typeface="メイリオ" panose="020B0604030504040204" pitchFamily="50" charset="-128"/>
              <a:ea typeface="メイリオ" panose="020B0604030504040204" pitchFamily="50" charset="-128"/>
            </a:endParaRPr>
          </a:p>
          <a:p>
            <a:pPr lvl="2"/>
            <a:r>
              <a:rPr lang="ja-JP" altLang="en-US" sz="1400" dirty="0">
                <a:latin typeface="メイリオ" panose="020B0604030504040204" pitchFamily="50" charset="-128"/>
                <a:ea typeface="メイリオ" panose="020B0604030504040204" pitchFamily="50" charset="-128"/>
              </a:rPr>
              <a:t>申請書は評価委員および拠点</a:t>
            </a:r>
            <a:r>
              <a:rPr lang="en-US" altLang="ja-JP" sz="1400" dirty="0">
                <a:latin typeface="メイリオ" panose="020B0604030504040204" pitchFamily="50" charset="-128"/>
                <a:ea typeface="メイリオ" panose="020B0604030504040204" pitchFamily="50" charset="-128"/>
              </a:rPr>
              <a:t>PM</a:t>
            </a:r>
            <a:r>
              <a:rPr lang="ja-JP" altLang="en-US" sz="1400" dirty="0">
                <a:latin typeface="メイリオ" panose="020B0604030504040204" pitchFamily="50" charset="-128"/>
                <a:ea typeface="メイリオ" panose="020B0604030504040204" pitchFamily="50" charset="-128"/>
              </a:rPr>
              <a:t>要員・拠点事務局員の他には提供されません</a:t>
            </a:r>
            <a:endParaRPr lang="en-US" altLang="ja-JP" sz="1400" dirty="0">
              <a:latin typeface="メイリオ" panose="020B0604030504040204" pitchFamily="50" charset="-128"/>
              <a:ea typeface="メイリオ" panose="020B0604030504040204" pitchFamily="50" charset="-128"/>
            </a:endParaRPr>
          </a:p>
          <a:p>
            <a:pPr lvl="2"/>
            <a:r>
              <a:rPr lang="ja-JP" altLang="en-US" sz="1400" dirty="0">
                <a:latin typeface="メイリオ" panose="020B0604030504040204" pitchFamily="50" charset="-128"/>
                <a:ea typeface="メイリオ" panose="020B0604030504040204" pitchFamily="50" charset="-128"/>
              </a:rPr>
              <a:t>機関外シーズの場合、要請があれば秘密保持契約を締結することも可能です</a:t>
            </a:r>
            <a:endParaRPr lang="en-US" altLang="ja-JP" sz="1400" dirty="0">
              <a:latin typeface="メイリオ" panose="020B0604030504040204" pitchFamily="50" charset="-128"/>
              <a:ea typeface="メイリオ" panose="020B0604030504040204" pitchFamily="50" charset="-128"/>
            </a:endParaRPr>
          </a:p>
          <a:p>
            <a:pPr lvl="2"/>
            <a:endParaRPr lang="en-US" altLang="ja-JP" sz="1200" dirty="0">
              <a:latin typeface="メイリオ" panose="020B0604030504040204" pitchFamily="50" charset="-128"/>
              <a:ea typeface="メイリオ" panose="020B0604030504040204" pitchFamily="50" charset="-128"/>
            </a:endParaRPr>
          </a:p>
          <a:p>
            <a:pPr lvl="1"/>
            <a:r>
              <a:rPr lang="ja-JP" altLang="en-US" u="sng" dirty="0">
                <a:latin typeface="メイリオ" panose="020B0604030504040204" pitchFamily="50" charset="-128"/>
                <a:ea typeface="メイリオ" panose="020B0604030504040204" pitchFamily="50" charset="-128"/>
              </a:rPr>
              <a:t>〇</a:t>
            </a:r>
            <a:r>
              <a:rPr lang="en-US" altLang="ja-JP" u="sng" dirty="0">
                <a:latin typeface="メイリオ" panose="020B0604030504040204" pitchFamily="50" charset="-128"/>
                <a:ea typeface="メイリオ" panose="020B0604030504040204" pitchFamily="50" charset="-128"/>
              </a:rPr>
              <a:t>AMED</a:t>
            </a:r>
            <a:r>
              <a:rPr lang="ja-JP" altLang="en-US" u="sng" dirty="0" err="1">
                <a:latin typeface="メイリオ" panose="020B0604030504040204" pitchFamily="50" charset="-128"/>
                <a:ea typeface="メイリオ" panose="020B0604030504040204" pitchFamily="50" charset="-128"/>
              </a:rPr>
              <a:t>には</a:t>
            </a:r>
            <a:r>
              <a:rPr lang="ja-JP" altLang="en-US" u="sng" dirty="0">
                <a:latin typeface="メイリオ" panose="020B0604030504040204" pitchFamily="50" charset="-128"/>
                <a:ea typeface="メイリオ" panose="020B0604030504040204" pitchFamily="50" charset="-128"/>
              </a:rPr>
              <a:t>採択課題を報告します</a:t>
            </a:r>
            <a:endParaRPr lang="en-US" altLang="ja-JP" u="sng" dirty="0">
              <a:latin typeface="メイリオ" panose="020B0604030504040204" pitchFamily="50" charset="-128"/>
              <a:ea typeface="メイリオ" panose="020B0604030504040204" pitchFamily="50" charset="-128"/>
            </a:endParaRPr>
          </a:p>
          <a:p>
            <a:pPr lvl="2"/>
            <a:r>
              <a:rPr lang="ja-JP" altLang="en-US" sz="1400" dirty="0">
                <a:latin typeface="メイリオ" panose="020B0604030504040204" pitchFamily="50" charset="-128"/>
                <a:ea typeface="メイリオ" panose="020B0604030504040204" pitchFamily="50" charset="-128"/>
              </a:rPr>
              <a:t>最低限の情報提供は</a:t>
            </a:r>
            <a:r>
              <a:rPr lang="en-US" altLang="ja-JP" sz="1400" dirty="0">
                <a:latin typeface="メイリオ" panose="020B0604030504040204" pitchFamily="50" charset="-128"/>
                <a:ea typeface="メイリオ" panose="020B0604030504040204" pitchFamily="50" charset="-128"/>
              </a:rPr>
              <a:t>AMED</a:t>
            </a:r>
            <a:r>
              <a:rPr lang="ja-JP" altLang="en-US" sz="1400" dirty="0">
                <a:latin typeface="メイリオ" panose="020B0604030504040204" pitchFamily="50" charset="-128"/>
                <a:ea typeface="メイリオ" panose="020B0604030504040204" pitchFamily="50" charset="-128"/>
              </a:rPr>
              <a:t>に対してのみ行います</a:t>
            </a:r>
            <a:endParaRPr lang="en-US" altLang="ja-JP" sz="1400" dirty="0">
              <a:latin typeface="メイリオ" panose="020B0604030504040204" pitchFamily="50" charset="-128"/>
              <a:ea typeface="メイリオ" panose="020B0604030504040204" pitchFamily="50" charset="-128"/>
            </a:endParaRPr>
          </a:p>
          <a:p>
            <a:pPr lvl="2"/>
            <a:r>
              <a:rPr lang="ja-JP" altLang="en-US" sz="1400" dirty="0">
                <a:latin typeface="メイリオ" panose="020B0604030504040204" pitchFamily="50" charset="-128"/>
                <a:ea typeface="メイリオ" panose="020B0604030504040204" pitchFamily="50" charset="-128"/>
              </a:rPr>
              <a:t>機関外シーズの場合、締結する委託契約書に秘密保持条項を設けております</a:t>
            </a:r>
            <a:endParaRPr lang="en-US" altLang="ja-JP" sz="1400" dirty="0">
              <a:latin typeface="メイリオ" panose="020B0604030504040204" pitchFamily="50" charset="-128"/>
              <a:ea typeface="メイリオ" panose="020B0604030504040204" pitchFamily="50" charset="-128"/>
            </a:endParaRPr>
          </a:p>
          <a:p>
            <a:pPr lvl="1"/>
            <a:endParaRPr lang="en-US" altLang="ja-JP" dirty="0">
              <a:latin typeface="メイリオ" panose="020B0604030504040204" pitchFamily="50" charset="-128"/>
              <a:ea typeface="メイリオ" panose="020B0604030504040204" pitchFamily="50" charset="-128"/>
            </a:endParaRPr>
          </a:p>
          <a:p>
            <a:r>
              <a:rPr lang="ja-JP" altLang="en-US" sz="2000" u="sng"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知的財産</a:t>
            </a:r>
            <a:endParaRPr lang="ja-JP" altLang="en-US" sz="2000" u="sng" dirty="0">
              <a:solidFill>
                <a:srgbClr val="0000FF"/>
              </a:solidFill>
              <a:latin typeface="メイリオ" panose="020B0604030504040204" pitchFamily="50" charset="-128"/>
              <a:ea typeface="メイリオ" panose="020B0604030504040204" pitchFamily="50" charset="-128"/>
            </a:endParaRPr>
          </a:p>
          <a:p>
            <a:pPr lvl="1"/>
            <a:r>
              <a:rPr lang="ja-JP" altLang="en-US" u="sng" dirty="0">
                <a:latin typeface="メイリオ" panose="020B0604030504040204" pitchFamily="50" charset="-128"/>
                <a:ea typeface="メイリオ" panose="020B0604030504040204" pitchFamily="50" charset="-128"/>
              </a:rPr>
              <a:t>〇支援の対価として特許の権利を要求することはありません</a:t>
            </a:r>
            <a:endParaRPr lang="en-US" altLang="ja-JP" u="sng" dirty="0">
              <a:latin typeface="メイリオ" panose="020B0604030504040204" pitchFamily="50" charset="-128"/>
              <a:ea typeface="メイリオ" panose="020B0604030504040204" pitchFamily="50" charset="-128"/>
            </a:endParaRPr>
          </a:p>
          <a:p>
            <a:pPr lvl="1"/>
            <a:endParaRPr lang="en-US" altLang="ja-JP" dirty="0">
              <a:latin typeface="メイリオ" panose="020B0604030504040204" pitchFamily="50" charset="-128"/>
              <a:ea typeface="メイリオ" panose="020B0604030504040204" pitchFamily="50" charset="-128"/>
            </a:endParaRPr>
          </a:p>
          <a:p>
            <a:r>
              <a:rPr lang="ja-JP" altLang="en-US" sz="2000" u="sng"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その他お願い事項</a:t>
            </a:r>
            <a:endParaRPr lang="ja-JP" altLang="en-US" sz="2000" dirty="0">
              <a:solidFill>
                <a:srgbClr val="0000FF"/>
              </a:solidFill>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AMED</a:t>
            </a:r>
            <a:r>
              <a:rPr lang="ja-JP" altLang="en-US" dirty="0" err="1">
                <a:latin typeface="メイリオ" panose="020B0604030504040204" pitchFamily="50" charset="-128"/>
                <a:ea typeface="メイリオ" panose="020B0604030504040204" pitchFamily="50" charset="-128"/>
              </a:rPr>
              <a:t>への</a:t>
            </a:r>
            <a:r>
              <a:rPr lang="ja-JP" altLang="en-US" dirty="0">
                <a:latin typeface="メイリオ" panose="020B0604030504040204" pitchFamily="50" charset="-128"/>
                <a:ea typeface="メイリオ" panose="020B0604030504040204" pitchFamily="50" charset="-128"/>
              </a:rPr>
              <a:t>報告等にご協力お願いします</a:t>
            </a:r>
          </a:p>
          <a:p>
            <a:pPr lvl="2"/>
            <a:r>
              <a:rPr lang="ja-JP" altLang="en-US" sz="1400" dirty="0">
                <a:latin typeface="メイリオ" panose="020B0604030504040204" pitchFamily="50" charset="-128"/>
                <a:ea typeface="メイリオ" panose="020B0604030504040204" pitchFamily="50" charset="-128"/>
              </a:rPr>
              <a:t>定期的な報告</a:t>
            </a:r>
            <a:endParaRPr lang="en-US" altLang="ja-JP" sz="1400" dirty="0">
              <a:latin typeface="メイリオ" panose="020B0604030504040204" pitchFamily="50" charset="-128"/>
              <a:ea typeface="メイリオ" panose="020B0604030504040204" pitchFamily="50" charset="-128"/>
            </a:endParaRPr>
          </a:p>
          <a:p>
            <a:pPr lvl="2"/>
            <a:r>
              <a:rPr lang="ja-JP" altLang="en-US" sz="1400" dirty="0">
                <a:latin typeface="メイリオ" panose="020B0604030504040204" pitchFamily="50" charset="-128"/>
                <a:ea typeface="メイリオ" panose="020B0604030504040204" pitchFamily="50" charset="-128"/>
              </a:rPr>
              <a:t>拠点調査・</a:t>
            </a:r>
            <a:r>
              <a:rPr lang="en-US" altLang="ja-JP" sz="1400" dirty="0">
                <a:latin typeface="メイリオ" panose="020B0604030504040204" pitchFamily="50" charset="-128"/>
                <a:ea typeface="メイリオ" panose="020B0604030504040204" pitchFamily="50" charset="-128"/>
              </a:rPr>
              <a:t>AMED</a:t>
            </a:r>
            <a:r>
              <a:rPr lang="ja-JP" altLang="en-US" sz="1400" dirty="0">
                <a:latin typeface="メイリオ" panose="020B0604030504040204" pitchFamily="50" charset="-128"/>
                <a:ea typeface="メイリオ" panose="020B0604030504040204" pitchFamily="50" charset="-128"/>
              </a:rPr>
              <a:t>成果報告会等での情報提供および発表等のご協力</a:t>
            </a:r>
          </a:p>
          <a:p>
            <a:pPr lvl="2"/>
            <a:r>
              <a:rPr lang="ja-JP" altLang="en-US" sz="1400" dirty="0">
                <a:latin typeface="メイリオ" panose="020B0604030504040204" pitchFamily="50" charset="-128"/>
                <a:ea typeface="メイリオ" panose="020B0604030504040204" pitchFamily="50" charset="-128"/>
              </a:rPr>
              <a:t>成果の外部への発表に関する報告（論文、学会など）</a:t>
            </a:r>
            <a:endParaRPr lang="en-US" altLang="ja-JP" sz="1400" dirty="0">
              <a:latin typeface="メイリオ" panose="020B0604030504040204" pitchFamily="50" charset="-128"/>
              <a:ea typeface="メイリオ" panose="020B0604030504040204" pitchFamily="50" charset="-128"/>
            </a:endParaRPr>
          </a:p>
          <a:p>
            <a:pPr lvl="2"/>
            <a:r>
              <a:rPr lang="ja-JP" altLang="en-US" sz="1400" dirty="0">
                <a:solidFill>
                  <a:srgbClr val="FF0000"/>
                </a:solidFill>
                <a:latin typeface="メイリオ" panose="020B0604030504040204" pitchFamily="50" charset="-128"/>
                <a:ea typeface="メイリオ" panose="020B0604030504040204" pitchFamily="50" charset="-128"/>
              </a:rPr>
              <a:t>利益相反管理状況および研究倫理プログラム履修状況の報告（研究分担者含む）</a:t>
            </a:r>
            <a:endParaRPr lang="en-US" altLang="ja-JP" sz="1400" dirty="0">
              <a:solidFill>
                <a:srgbClr val="FF0000"/>
              </a:solidFill>
              <a:latin typeface="メイリオ" panose="020B0604030504040204" pitchFamily="50" charset="-128"/>
              <a:ea typeface="メイリオ" panose="020B0604030504040204" pitchFamily="50" charset="-128"/>
            </a:endParaRPr>
          </a:p>
          <a:p>
            <a:pPr lvl="2"/>
            <a:endParaRPr lang="en-US" altLang="ja-JP" sz="1400" dirty="0">
              <a:solidFill>
                <a:srgbClr val="C00000"/>
              </a:solidFill>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rPr>
              <a:t>異分野融合教育セミナーへのご参加をお願いします</a:t>
            </a:r>
          </a:p>
          <a:p>
            <a:r>
              <a:rPr lang="ja-JP" altLang="en-US" dirty="0">
                <a:latin typeface="メイリオ" panose="020B0604030504040204" pitchFamily="50" charset="-128"/>
                <a:ea typeface="メイリオ" panose="020B0604030504040204" pitchFamily="50" charset="-128"/>
              </a:rPr>
              <a:t>　　</a:t>
            </a:r>
          </a:p>
        </p:txBody>
      </p:sp>
      <p:pic>
        <p:nvPicPr>
          <p:cNvPr id="6" name="図 5">
            <a:extLst>
              <a:ext uri="{FF2B5EF4-FFF2-40B4-BE49-F238E27FC236}">
                <a16:creationId xmlns:a16="http://schemas.microsoft.com/office/drawing/2014/main" id="{5A9FAAA7-8BD1-4C81-9BAA-4CA7B84ED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
        <p:nvSpPr>
          <p:cNvPr id="7" name="スライド番号プレースホルダー 6"/>
          <p:cNvSpPr>
            <a:spLocks noGrp="1"/>
          </p:cNvSpPr>
          <p:nvPr>
            <p:ph type="sldNum" sz="quarter" idx="12"/>
          </p:nvPr>
        </p:nvSpPr>
        <p:spPr/>
        <p:txBody>
          <a:bodyPr/>
          <a:lstStyle/>
          <a:p>
            <a:fld id="{786CA26F-AA1A-43CE-96C7-DFCAAFC898FE}" type="slidenum">
              <a:rPr kumimoji="1" lang="ja-JP" altLang="en-US" smtClean="0"/>
              <a:t>16</a:t>
            </a:fld>
            <a:endParaRPr kumimoji="1" lang="ja-JP" altLang="en-US"/>
          </a:p>
        </p:txBody>
      </p:sp>
    </p:spTree>
    <p:extLst>
      <p:ext uri="{BB962C8B-B14F-4D97-AF65-F5344CB8AC3E}">
        <p14:creationId xmlns:p14="http://schemas.microsoft.com/office/powerpoint/2010/main" val="397963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5" name="テキスト ボックス 4"/>
          <p:cNvSpPr txBox="1"/>
          <p:nvPr/>
        </p:nvSpPr>
        <p:spPr>
          <a:xfrm>
            <a:off x="1043608" y="2785884"/>
            <a:ext cx="6768752" cy="1200329"/>
          </a:xfrm>
          <a:prstGeom prst="rect">
            <a:avLst/>
          </a:prstGeom>
          <a:noFill/>
        </p:spPr>
        <p:txBody>
          <a:bodyPr wrap="square" rtlCol="0">
            <a:spAutoFit/>
          </a:bodyPr>
          <a:lstStyle/>
          <a:p>
            <a:pPr lvl="1" algn="ctr"/>
            <a:r>
              <a:rPr lang="ja-JP" altLang="en-US" sz="3600" dirty="0">
                <a:latin typeface="メイリオ" panose="020B0604030504040204" pitchFamily="50" charset="-128"/>
                <a:ea typeface="メイリオ" panose="020B0604030504040204" pitchFamily="50" charset="-128"/>
              </a:rPr>
              <a:t>過去の慶應義塾拠点における</a:t>
            </a:r>
            <a:endParaRPr lang="en-US" altLang="ja-JP" sz="3600" dirty="0">
              <a:latin typeface="メイリオ" panose="020B0604030504040204" pitchFamily="50" charset="-128"/>
              <a:ea typeface="メイリオ" panose="020B0604030504040204" pitchFamily="50" charset="-128"/>
            </a:endParaRPr>
          </a:p>
          <a:p>
            <a:pPr lvl="1" algn="ctr"/>
            <a:r>
              <a:rPr lang="ja-JP" altLang="en-US" sz="3600" dirty="0">
                <a:latin typeface="メイリオ" panose="020B0604030504040204" pitchFamily="50" charset="-128"/>
                <a:ea typeface="メイリオ" panose="020B0604030504040204" pitchFamily="50" charset="-128"/>
              </a:rPr>
              <a:t>シーズ</a:t>
            </a:r>
            <a:r>
              <a:rPr lang="en-US" altLang="ja-JP" sz="3600" dirty="0">
                <a:latin typeface="メイリオ" panose="020B0604030504040204" pitchFamily="50" charset="-128"/>
                <a:ea typeface="メイリオ" panose="020B0604030504040204" pitchFamily="50" charset="-128"/>
              </a:rPr>
              <a:t>H</a:t>
            </a:r>
            <a:r>
              <a:rPr lang="ja-JP" altLang="en-US" sz="3600" dirty="0">
                <a:latin typeface="メイリオ" panose="020B0604030504040204" pitchFamily="50" charset="-128"/>
                <a:ea typeface="メイリオ" panose="020B0604030504040204" pitchFamily="50" charset="-128"/>
              </a:rPr>
              <a:t>応募・採択実績</a:t>
            </a:r>
            <a:endParaRPr lang="en-US" altLang="ja-JP" sz="36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5A9FAAA7-8BD1-4C81-9BAA-4CA7B84ED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
        <p:nvSpPr>
          <p:cNvPr id="7" name="スライド番号プレースホルダー 6"/>
          <p:cNvSpPr>
            <a:spLocks noGrp="1"/>
          </p:cNvSpPr>
          <p:nvPr>
            <p:ph type="sldNum" sz="quarter" idx="12"/>
          </p:nvPr>
        </p:nvSpPr>
        <p:spPr/>
        <p:txBody>
          <a:bodyPr/>
          <a:lstStyle/>
          <a:p>
            <a:fld id="{786CA26F-AA1A-43CE-96C7-DFCAAFC898FE}" type="slidenum">
              <a:rPr kumimoji="1" lang="ja-JP" altLang="en-US" smtClean="0"/>
              <a:t>17</a:t>
            </a:fld>
            <a:endParaRPr kumimoji="1" lang="ja-JP" altLang="en-US"/>
          </a:p>
        </p:txBody>
      </p:sp>
    </p:spTree>
    <p:extLst>
      <p:ext uri="{BB962C8B-B14F-4D97-AF65-F5344CB8AC3E}">
        <p14:creationId xmlns:p14="http://schemas.microsoft.com/office/powerpoint/2010/main" val="213133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E5DEDB7-DF37-9A0C-0ADA-E57809387CE0}"/>
              </a:ext>
            </a:extLst>
          </p:cNvPr>
          <p:cNvGraphicFramePr/>
          <p:nvPr>
            <p:extLst/>
          </p:nvPr>
        </p:nvGraphicFramePr>
        <p:xfrm>
          <a:off x="323528" y="943050"/>
          <a:ext cx="403244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7008813" y="6492875"/>
            <a:ext cx="2133600" cy="365125"/>
          </a:xfrm>
        </p:spPr>
        <p:txBody>
          <a:bodyPr/>
          <a:lstStyle/>
          <a:p>
            <a:fld id="{786CA26F-AA1A-43CE-96C7-DFCAAFC898FE}" type="slidenum">
              <a:rPr kumimoji="1" lang="ja-JP" altLang="en-US" smtClean="0"/>
              <a:t>18</a:t>
            </a:fld>
            <a:endParaRPr kumimoji="1" lang="ja-JP" altLang="en-US"/>
          </a:p>
        </p:txBody>
      </p:sp>
      <p:sp>
        <p:nvSpPr>
          <p:cNvPr id="3"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5" name="テキスト ボックス 4"/>
          <p:cNvSpPr txBox="1"/>
          <p:nvPr/>
        </p:nvSpPr>
        <p:spPr>
          <a:xfrm>
            <a:off x="107504" y="80803"/>
            <a:ext cx="8928992" cy="477054"/>
          </a:xfrm>
          <a:prstGeom prst="rect">
            <a:avLst/>
          </a:prstGeom>
          <a:noFill/>
        </p:spPr>
        <p:txBody>
          <a:bodyPr wrap="square" rtlCol="0">
            <a:spAutoFit/>
          </a:bodyPr>
          <a:lstStyle/>
          <a:p>
            <a:r>
              <a:rPr lang="ja-JP" altLang="en-US" sz="250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過去の応募・採択件数</a:t>
            </a:r>
            <a:endParaRPr lang="en-US" altLang="ja-JP"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979374" y="2267580"/>
            <a:ext cx="1031051" cy="646331"/>
          </a:xfrm>
          <a:prstGeom prst="rect">
            <a:avLst/>
          </a:prstGeom>
          <a:noFill/>
        </p:spPr>
        <p:txBody>
          <a:bodyPr wrap="none" rtlCol="0">
            <a:spAutoFit/>
          </a:bodyPr>
          <a:lstStyle/>
          <a:p>
            <a:pPr algn="ctr"/>
            <a:r>
              <a:rPr kumimoji="1" lang="ja-JP" altLang="en-US">
                <a:solidFill>
                  <a:srgbClr val="FF0000"/>
                </a:solidFill>
              </a:rPr>
              <a:t>採択率　</a:t>
            </a:r>
            <a:endParaRPr kumimoji="1" lang="en-US" altLang="ja-JP" dirty="0">
              <a:solidFill>
                <a:srgbClr val="FF0000"/>
              </a:solidFill>
            </a:endParaRPr>
          </a:p>
          <a:p>
            <a:pPr algn="ctr"/>
            <a:r>
              <a:rPr lang="en-US" altLang="ja-JP" dirty="0">
                <a:solidFill>
                  <a:srgbClr val="FF0000"/>
                </a:solidFill>
              </a:rPr>
              <a:t>39.3%</a:t>
            </a:r>
            <a:endParaRPr kumimoji="1" lang="ja-JP" altLang="en-US" dirty="0">
              <a:solidFill>
                <a:srgbClr val="FF0000"/>
              </a:solidFill>
            </a:endParaRPr>
          </a:p>
        </p:txBody>
      </p:sp>
      <p:graphicFrame>
        <p:nvGraphicFramePr>
          <p:cNvPr id="10" name="表 9">
            <a:extLst>
              <a:ext uri="{FF2B5EF4-FFF2-40B4-BE49-F238E27FC236}">
                <a16:creationId xmlns:a16="http://schemas.microsoft.com/office/drawing/2014/main" id="{A7AA5B70-9635-411C-A7C0-E4F63FBDA4F2}"/>
              </a:ext>
            </a:extLst>
          </p:cNvPr>
          <p:cNvGraphicFramePr>
            <a:graphicFrameLocks noGrp="1"/>
          </p:cNvGraphicFramePr>
          <p:nvPr>
            <p:extLst>
              <p:ext uri="{D42A27DB-BD31-4B8C-83A1-F6EECF244321}">
                <p14:modId xmlns:p14="http://schemas.microsoft.com/office/powerpoint/2010/main" val="3397537484"/>
              </p:ext>
            </p:extLst>
          </p:nvPr>
        </p:nvGraphicFramePr>
        <p:xfrm>
          <a:off x="162067" y="5122393"/>
          <a:ext cx="8635655" cy="1463040"/>
        </p:xfrm>
        <a:graphic>
          <a:graphicData uri="http://schemas.openxmlformats.org/drawingml/2006/table">
            <a:tbl>
              <a:tblPr firstRow="1" bandRow="1">
                <a:tableStyleId>{5C22544A-7EE6-4342-B048-85BDC9FD1C3A}</a:tableStyleId>
              </a:tblPr>
              <a:tblGrid>
                <a:gridCol w="1152843">
                  <a:extLst>
                    <a:ext uri="{9D8B030D-6E8A-4147-A177-3AD203B41FA5}">
                      <a16:colId xmlns:a16="http://schemas.microsoft.com/office/drawing/2014/main" val="4185334551"/>
                    </a:ext>
                  </a:extLst>
                </a:gridCol>
                <a:gridCol w="7482812">
                  <a:extLst>
                    <a:ext uri="{9D8B030D-6E8A-4147-A177-3AD203B41FA5}">
                      <a16:colId xmlns:a16="http://schemas.microsoft.com/office/drawing/2014/main" val="3162390527"/>
                    </a:ext>
                  </a:extLst>
                </a:gridCol>
              </a:tblGrid>
              <a:tr h="1029334">
                <a:tc>
                  <a:txBody>
                    <a:bodyPr/>
                    <a:lstStyle/>
                    <a:p>
                      <a:r>
                        <a:rPr kumimoji="1" lang="ja-JP" altLang="en-US" b="0" dirty="0">
                          <a:solidFill>
                            <a:schemeClr val="tx1"/>
                          </a:solidFill>
                        </a:rPr>
                        <a:t>自機関外</a:t>
                      </a:r>
                      <a:endParaRPr kumimoji="1" lang="en-US" altLang="ja-JP" b="0" dirty="0">
                        <a:solidFill>
                          <a:schemeClr val="tx1"/>
                        </a:solidFill>
                      </a:endParaRPr>
                    </a:p>
                    <a:p>
                      <a:r>
                        <a:rPr kumimoji="1" lang="ja-JP" altLang="en-US" b="0" dirty="0">
                          <a:solidFill>
                            <a:schemeClr val="tx1"/>
                          </a:solidFill>
                        </a:rPr>
                        <a:t>応募機関内訳</a:t>
                      </a:r>
                      <a:endParaRPr kumimoji="1" lang="en-US" altLang="ja-JP"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rPr>
                        <a:t>（</a:t>
                      </a:r>
                      <a:r>
                        <a:rPr kumimoji="1" lang="en-US" altLang="ja-JP" b="0" dirty="0">
                          <a:solidFill>
                            <a:schemeClr val="tx1"/>
                          </a:solidFill>
                        </a:rPr>
                        <a:t>50</a:t>
                      </a:r>
                      <a:r>
                        <a:rPr kumimoji="1" lang="ja-JP" altLang="en-US" b="0" dirty="0">
                          <a:solidFill>
                            <a:schemeClr val="tx1"/>
                          </a:solidFill>
                        </a:rPr>
                        <a:t>音順）</a:t>
                      </a:r>
                      <a:endParaRPr kumimoji="1" lang="en-US" altLang="ja-JP"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rPr>
                        <a:t>大阪府立大学、</a:t>
                      </a:r>
                      <a:r>
                        <a:rPr kumimoji="1" lang="ja-JP" altLang="en-US" sz="1800" b="0" dirty="0">
                          <a:solidFill>
                            <a:schemeClr val="tx1"/>
                          </a:solidFill>
                          <a:latin typeface="ＭＳ Ｐゴシック" panose="020B0600070205080204" pitchFamily="50" charset="-128"/>
                          <a:ea typeface="ＭＳ Ｐゴシック" panose="020B0600070205080204" pitchFamily="50" charset="-128"/>
                        </a:rPr>
                        <a:t>近畿</a:t>
                      </a:r>
                      <a:r>
                        <a:rPr kumimoji="1" lang="zh-CN" altLang="en-US" sz="1800" b="0" dirty="0">
                          <a:solidFill>
                            <a:schemeClr val="tx1"/>
                          </a:solidFill>
                          <a:latin typeface="ＭＳ Ｐゴシック" panose="020B0600070205080204" pitchFamily="50" charset="-128"/>
                          <a:ea typeface="ＭＳ Ｐゴシック" panose="020B0600070205080204" pitchFamily="50" charset="-128"/>
                        </a:rPr>
                        <a:t>大学</a:t>
                      </a:r>
                      <a:r>
                        <a:rPr kumimoji="1" lang="ja-JP" altLang="en-US" sz="1800" b="0" dirty="0" err="1">
                          <a:solidFill>
                            <a:schemeClr val="tx1"/>
                          </a:solidFill>
                          <a:latin typeface="ＭＳ Ｐゴシック" panose="020B0600070205080204" pitchFamily="50" charset="-128"/>
                          <a:ea typeface="ＭＳ Ｐゴシック" panose="020B0600070205080204" pitchFamily="50" charset="-128"/>
                        </a:rPr>
                        <a:t>、</a:t>
                      </a:r>
                      <a:r>
                        <a:rPr kumimoji="1" lang="ja-JP" altLang="en-US" sz="1800" b="0" dirty="0">
                          <a:solidFill>
                            <a:schemeClr val="tx1"/>
                          </a:solidFill>
                          <a:latin typeface="ＭＳ Ｐゴシック" panose="020B0600070205080204" pitchFamily="50" charset="-128"/>
                          <a:ea typeface="ＭＳ Ｐゴシック" panose="020B0600070205080204" pitchFamily="50" charset="-128"/>
                        </a:rPr>
                        <a:t>熊本</a:t>
                      </a:r>
                      <a:r>
                        <a:rPr kumimoji="1" lang="zh-TW" altLang="en-US" sz="1800" b="0" dirty="0">
                          <a:solidFill>
                            <a:schemeClr val="tx1"/>
                          </a:solidFill>
                          <a:latin typeface="ＭＳ Ｐゴシック" panose="020B0600070205080204" pitchFamily="50" charset="-128"/>
                          <a:ea typeface="ＭＳ Ｐゴシック" panose="020B0600070205080204" pitchFamily="50" charset="-128"/>
                        </a:rPr>
                        <a:t>大学</a:t>
                      </a:r>
                      <a:r>
                        <a:rPr kumimoji="1" lang="ja-JP" altLang="en-US" sz="1800" b="0" dirty="0" err="1">
                          <a:solidFill>
                            <a:schemeClr val="tx1"/>
                          </a:solidFill>
                          <a:latin typeface="ＭＳ Ｐゴシック" panose="020B0600070205080204" pitchFamily="50" charset="-128"/>
                          <a:ea typeface="ＭＳ Ｐゴシック" panose="020B0600070205080204" pitchFamily="50" charset="-128"/>
                        </a:rPr>
                        <a:t>、</a:t>
                      </a:r>
                      <a:r>
                        <a:rPr kumimoji="1" lang="ja-JP" altLang="en-US" sz="1800" b="0" dirty="0">
                          <a:solidFill>
                            <a:schemeClr val="tx1"/>
                          </a:solidFill>
                          <a:latin typeface="ＭＳ Ｐゴシック" panose="020B0600070205080204" pitchFamily="50" charset="-128"/>
                          <a:ea typeface="ＭＳ Ｐゴシック" panose="020B0600070205080204" pitchFamily="50" charset="-128"/>
                        </a:rPr>
                        <a:t>芝浦工業大学、</a:t>
                      </a:r>
                      <a:r>
                        <a:rPr kumimoji="1" lang="zh-TW" altLang="en-US" sz="1800" b="0" dirty="0">
                          <a:solidFill>
                            <a:schemeClr val="tx1"/>
                          </a:solidFill>
                          <a:latin typeface="ＭＳ Ｐゴシック" panose="020B0600070205080204" pitchFamily="50" charset="-128"/>
                          <a:ea typeface="ＭＳ Ｐゴシック" panose="020B0600070205080204" pitchFamily="50" charset="-128"/>
                        </a:rPr>
                        <a:t>産業技術総合研究所</a:t>
                      </a:r>
                      <a:r>
                        <a:rPr kumimoji="1" lang="ja-JP" altLang="en-US" sz="1800" b="0" dirty="0" err="1">
                          <a:solidFill>
                            <a:schemeClr val="tx1"/>
                          </a:solidFill>
                          <a:latin typeface="ＭＳ Ｐゴシック" panose="020B0600070205080204" pitchFamily="50" charset="-128"/>
                          <a:ea typeface="ＭＳ Ｐゴシック" panose="020B0600070205080204" pitchFamily="50" charset="-128"/>
                        </a:rPr>
                        <a:t>、</a:t>
                      </a:r>
                      <a:r>
                        <a:rPr kumimoji="1" lang="ja-JP" altLang="en-US" sz="1800" b="0" dirty="0">
                          <a:solidFill>
                            <a:schemeClr val="tx1"/>
                          </a:solidFill>
                        </a:rPr>
                        <a:t>筑波大学、電気通信大学、東海大学、東京大学、東京工科大学、東京工業大学、東京都立産業技術研究センター、東京都立大学、東京電機大学、東京薬科大学、東洋大学、東京理科大学、日本大学、宮崎大学、</a:t>
                      </a:r>
                      <a:r>
                        <a:rPr kumimoji="1" lang="zh-CN" altLang="en-US" sz="1800" b="0" dirty="0">
                          <a:solidFill>
                            <a:schemeClr val="tx1"/>
                          </a:solidFill>
                          <a:latin typeface="ＭＳ Ｐゴシック" panose="020B0600070205080204" pitchFamily="50" charset="-128"/>
                          <a:ea typeface="ＭＳ Ｐゴシック" panose="020B0600070205080204" pitchFamily="50" charset="-128"/>
                        </a:rPr>
                        <a:t>横浜国立大学</a:t>
                      </a:r>
                      <a:r>
                        <a:rPr kumimoji="1" lang="ja-JP" altLang="en-US" sz="1800" b="0" dirty="0" err="1">
                          <a:solidFill>
                            <a:schemeClr val="tx1"/>
                          </a:solidFill>
                        </a:rPr>
                        <a:t>、</a:t>
                      </a:r>
                      <a:r>
                        <a:rPr kumimoji="1" lang="ja-JP" altLang="en-US" sz="1800" b="0" dirty="0">
                          <a:solidFill>
                            <a:schemeClr val="tx1"/>
                          </a:solidFill>
                        </a:rPr>
                        <a:t>理化学研究所、早稲田大学</a:t>
                      </a:r>
                      <a:endParaRPr kumimoji="1" lang="ja-JP" altLang="en-US" sz="1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3862796"/>
                  </a:ext>
                </a:extLst>
              </a:tr>
            </a:tbl>
          </a:graphicData>
        </a:graphic>
      </p:graphicFrame>
      <p:graphicFrame>
        <p:nvGraphicFramePr>
          <p:cNvPr id="13" name="Chart 12">
            <a:extLst>
              <a:ext uri="{FF2B5EF4-FFF2-40B4-BE49-F238E27FC236}">
                <a16:creationId xmlns:a16="http://schemas.microsoft.com/office/drawing/2014/main" id="{103240F6-3DE7-B4F1-085C-C8D2960B7BBB}"/>
              </a:ext>
            </a:extLst>
          </p:cNvPr>
          <p:cNvGraphicFramePr/>
          <p:nvPr>
            <p:extLst/>
          </p:nvPr>
        </p:nvGraphicFramePr>
        <p:xfrm>
          <a:off x="4764049" y="943050"/>
          <a:ext cx="4032448"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1">
            <a:extLst>
              <a:ext uri="{FF2B5EF4-FFF2-40B4-BE49-F238E27FC236}">
                <a16:creationId xmlns:a16="http://schemas.microsoft.com/office/drawing/2014/main" id="{F51219ED-D11E-BAE8-8D07-5E3179E3DA65}"/>
              </a:ext>
            </a:extLst>
          </p:cNvPr>
          <p:cNvSpPr txBox="1"/>
          <p:nvPr/>
        </p:nvSpPr>
        <p:spPr>
          <a:xfrm>
            <a:off x="7357373" y="2267580"/>
            <a:ext cx="1031051" cy="646331"/>
          </a:xfrm>
          <a:prstGeom prst="rect">
            <a:avLst/>
          </a:prstGeom>
          <a:noFill/>
        </p:spPr>
        <p:txBody>
          <a:bodyPr wrap="none" rtlCol="0">
            <a:spAutoFit/>
          </a:bodyPr>
          <a:lstStyle/>
          <a:p>
            <a:pPr algn="ctr"/>
            <a:r>
              <a:rPr kumimoji="1" lang="ja-JP" altLang="en-US">
                <a:solidFill>
                  <a:srgbClr val="FF0000"/>
                </a:solidFill>
              </a:rPr>
              <a:t>採択率　</a:t>
            </a:r>
            <a:endParaRPr kumimoji="1" lang="en-US" altLang="ja-JP" dirty="0">
              <a:solidFill>
                <a:srgbClr val="FF0000"/>
              </a:solidFill>
            </a:endParaRPr>
          </a:p>
          <a:p>
            <a:pPr algn="ctr"/>
            <a:r>
              <a:rPr lang="en-US" altLang="ja-JP" dirty="0">
                <a:solidFill>
                  <a:srgbClr val="FF0000"/>
                </a:solidFill>
              </a:rPr>
              <a:t>39.2%</a:t>
            </a:r>
            <a:endParaRPr kumimoji="1" lang="ja-JP" altLang="en-US" dirty="0">
              <a:solidFill>
                <a:srgbClr val="FF0000"/>
              </a:solidFill>
            </a:endParaRPr>
          </a:p>
        </p:txBody>
      </p:sp>
      <p:sp>
        <p:nvSpPr>
          <p:cNvPr id="11" name="TextBox 10">
            <a:extLst>
              <a:ext uri="{FF2B5EF4-FFF2-40B4-BE49-F238E27FC236}">
                <a16:creationId xmlns:a16="http://schemas.microsoft.com/office/drawing/2014/main" id="{65096C89-8B22-AD43-42E1-9BF124B9AEB2}"/>
              </a:ext>
            </a:extLst>
          </p:cNvPr>
          <p:cNvSpPr txBox="1"/>
          <p:nvPr/>
        </p:nvSpPr>
        <p:spPr>
          <a:xfrm>
            <a:off x="6171593" y="1912886"/>
            <a:ext cx="608349" cy="338554"/>
          </a:xfrm>
          <a:prstGeom prst="rect">
            <a:avLst/>
          </a:prstGeom>
          <a:noFill/>
        </p:spPr>
        <p:txBody>
          <a:bodyPr wrap="square" rtlCol="0">
            <a:spAutoFit/>
          </a:bodyPr>
          <a:lstStyle/>
          <a:p>
            <a:pPr algn="ctr"/>
            <a:r>
              <a:rPr lang="en-JP" sz="1600" dirty="0"/>
              <a:t>51</a:t>
            </a:r>
          </a:p>
        </p:txBody>
      </p:sp>
      <p:pic>
        <p:nvPicPr>
          <p:cNvPr id="14" name="図 13">
            <a:extLst>
              <a:ext uri="{FF2B5EF4-FFF2-40B4-BE49-F238E27FC236}">
                <a16:creationId xmlns:a16="http://schemas.microsoft.com/office/drawing/2014/main" id="{5A9FAAA7-8BD1-4C81-9BAA-4CA7B84ED2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Tree>
    <p:extLst>
      <p:ext uri="{BB962C8B-B14F-4D97-AF65-F5344CB8AC3E}">
        <p14:creationId xmlns:p14="http://schemas.microsoft.com/office/powerpoint/2010/main" val="3664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8813" y="6492875"/>
            <a:ext cx="2133600" cy="365125"/>
          </a:xfrm>
        </p:spPr>
        <p:txBody>
          <a:bodyPr/>
          <a:lstStyle/>
          <a:p>
            <a:fld id="{786CA26F-AA1A-43CE-96C7-DFCAAFC898FE}" type="slidenum">
              <a:rPr kumimoji="1" lang="ja-JP" altLang="en-US" smtClean="0"/>
              <a:t>19</a:t>
            </a:fld>
            <a:endParaRPr kumimoji="1" lang="ja-JP" altLang="en-US"/>
          </a:p>
        </p:txBody>
      </p:sp>
      <p:sp>
        <p:nvSpPr>
          <p:cNvPr id="3"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5" name="テキスト ボックス 4"/>
          <p:cNvSpPr txBox="1"/>
          <p:nvPr/>
        </p:nvSpPr>
        <p:spPr>
          <a:xfrm>
            <a:off x="107504" y="80803"/>
            <a:ext cx="8928992" cy="477054"/>
          </a:xfrm>
          <a:prstGeom prst="rect">
            <a:avLst/>
          </a:prstGeom>
          <a:noFill/>
        </p:spPr>
        <p:txBody>
          <a:bodyPr wrap="square" rtlCol="0">
            <a:spAutoFit/>
          </a:bodyPr>
          <a:lstStyle/>
          <a:p>
            <a:r>
              <a:rPr lang="ja-JP" altLang="en-US" sz="25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過去の応募シーズ内訳</a:t>
            </a:r>
            <a:r>
              <a:rPr lang="en-US" altLang="ja-JP" sz="25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5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疾患）</a:t>
            </a:r>
            <a:endParaRPr lang="en-US" altLang="ja-JP"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aphicFrame>
        <p:nvGraphicFramePr>
          <p:cNvPr id="6" name="Chart 5">
            <a:extLst>
              <a:ext uri="{FF2B5EF4-FFF2-40B4-BE49-F238E27FC236}">
                <a16:creationId xmlns:a16="http://schemas.microsoft.com/office/drawing/2014/main" id="{F415FF23-35E6-A686-1222-7AE4F2E5ED43}"/>
              </a:ext>
            </a:extLst>
          </p:cNvPr>
          <p:cNvGraphicFramePr/>
          <p:nvPr>
            <p:extLst/>
          </p:nvPr>
        </p:nvGraphicFramePr>
        <p:xfrm>
          <a:off x="323528" y="980727"/>
          <a:ext cx="8496944" cy="5664629"/>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1">
            <a:extLst>
              <a:ext uri="{FF2B5EF4-FFF2-40B4-BE49-F238E27FC236}">
                <a16:creationId xmlns:a16="http://schemas.microsoft.com/office/drawing/2014/main" id="{3FB36DAF-F314-8434-256F-8E702A8D278C}"/>
              </a:ext>
            </a:extLst>
          </p:cNvPr>
          <p:cNvSpPr txBox="1"/>
          <p:nvPr/>
        </p:nvSpPr>
        <p:spPr>
          <a:xfrm>
            <a:off x="8000635" y="768083"/>
            <a:ext cx="1035861" cy="369332"/>
          </a:xfrm>
          <a:prstGeom prst="rect">
            <a:avLst/>
          </a:prstGeom>
          <a:noFill/>
        </p:spPr>
        <p:txBody>
          <a:bodyPr wrap="none" rtlCol="0">
            <a:spAutoFit/>
          </a:bodyPr>
          <a:lstStyle/>
          <a:p>
            <a:pPr algn="ctr"/>
            <a:r>
              <a:rPr kumimoji="1" lang="ja-JP" altLang="en-US"/>
              <a:t>重複あり</a:t>
            </a:r>
            <a:endParaRPr kumimoji="1" lang="ja-JP" altLang="en-US" dirty="0"/>
          </a:p>
        </p:txBody>
      </p:sp>
      <p:sp>
        <p:nvSpPr>
          <p:cNvPr id="16" name="テキスト ボックス 11">
            <a:extLst>
              <a:ext uri="{FF2B5EF4-FFF2-40B4-BE49-F238E27FC236}">
                <a16:creationId xmlns:a16="http://schemas.microsoft.com/office/drawing/2014/main" id="{CE58FD67-D5A8-2EB0-1410-0D0F040A0638}"/>
              </a:ext>
            </a:extLst>
          </p:cNvPr>
          <p:cNvSpPr txBox="1"/>
          <p:nvPr/>
        </p:nvSpPr>
        <p:spPr>
          <a:xfrm>
            <a:off x="302271" y="844769"/>
            <a:ext cx="646331" cy="369332"/>
          </a:xfrm>
          <a:prstGeom prst="rect">
            <a:avLst/>
          </a:prstGeom>
          <a:noFill/>
        </p:spPr>
        <p:txBody>
          <a:bodyPr wrap="none" rtlCol="0">
            <a:spAutoFit/>
          </a:bodyPr>
          <a:lstStyle/>
          <a:p>
            <a:pPr algn="ctr"/>
            <a:r>
              <a:rPr kumimoji="1" lang="ja-JP" altLang="en-US"/>
              <a:t>件数</a:t>
            </a:r>
            <a:endParaRPr kumimoji="1" lang="ja-JP" altLang="en-US" dirty="0"/>
          </a:p>
        </p:txBody>
      </p:sp>
      <p:pic>
        <p:nvPicPr>
          <p:cNvPr id="8" name="図 7">
            <a:extLst>
              <a:ext uri="{FF2B5EF4-FFF2-40B4-BE49-F238E27FC236}">
                <a16:creationId xmlns:a16="http://schemas.microsoft.com/office/drawing/2014/main" id="{5A9FAAA7-8BD1-4C81-9BAA-4CA7B84ED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Tree>
    <p:extLst>
      <p:ext uri="{BB962C8B-B14F-4D97-AF65-F5344CB8AC3E}">
        <p14:creationId xmlns:p14="http://schemas.microsoft.com/office/powerpoint/2010/main" val="1866502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5986" y="285528"/>
            <a:ext cx="6680034" cy="523220"/>
          </a:xfrm>
          <a:prstGeom prst="rect">
            <a:avLst/>
          </a:prstGeom>
          <a:noFill/>
        </p:spPr>
        <p:txBody>
          <a:bodyPr wrap="none" rtlCol="0">
            <a:spAutoFit/>
          </a:bodyPr>
          <a:lstStyle/>
          <a:p>
            <a:r>
              <a:rPr kumimoji="1" lang="ja-JP" altLang="en-US" sz="2800" b="1" dirty="0">
                <a:latin typeface="メイリオ"/>
                <a:ea typeface="メイリオ"/>
                <a:cs typeface="メイリオ"/>
              </a:rPr>
              <a:t>橋渡し研究支援事業（文科省／</a:t>
            </a:r>
            <a:r>
              <a:rPr kumimoji="1" lang="en-US" altLang="ja-JP" sz="2800" b="1" dirty="0">
                <a:latin typeface="メイリオ"/>
                <a:ea typeface="メイリオ"/>
                <a:cs typeface="メイリオ"/>
              </a:rPr>
              <a:t>AMED</a:t>
            </a:r>
            <a:r>
              <a:rPr kumimoji="1" lang="ja-JP" altLang="en-US" sz="2800" b="1" dirty="0">
                <a:latin typeface="メイリオ"/>
                <a:ea typeface="メイリオ"/>
                <a:cs typeface="メイリオ"/>
              </a:rPr>
              <a:t>）</a:t>
            </a:r>
          </a:p>
        </p:txBody>
      </p:sp>
      <p:sp>
        <p:nvSpPr>
          <p:cNvPr id="5" name="ホームベース 4"/>
          <p:cNvSpPr/>
          <p:nvPr/>
        </p:nvSpPr>
        <p:spPr>
          <a:xfrm>
            <a:off x="326141" y="1468567"/>
            <a:ext cx="2687534" cy="1254334"/>
          </a:xfrm>
          <a:prstGeom prst="homePlate">
            <a:avLst/>
          </a:prstGeom>
          <a:gradFill flip="none" rotWithShape="1">
            <a:gsLst>
              <a:gs pos="0">
                <a:srgbClr val="FFFFAB"/>
              </a:gs>
              <a:gs pos="50000">
                <a:srgbClr val="FFFFE1"/>
              </a:gs>
              <a:gs pos="100000">
                <a:srgbClr val="FFFFFB"/>
              </a:gs>
            </a:gsLst>
            <a:lin ang="162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ホームベース 5"/>
          <p:cNvSpPr/>
          <p:nvPr/>
        </p:nvSpPr>
        <p:spPr>
          <a:xfrm>
            <a:off x="5881706" y="1468567"/>
            <a:ext cx="2687534" cy="1254334"/>
          </a:xfrm>
          <a:prstGeom prst="homePlate">
            <a:avLst/>
          </a:prstGeom>
          <a:gradFill flip="none" rotWithShape="1">
            <a:gsLst>
              <a:gs pos="0">
                <a:srgbClr val="FFFFAB"/>
              </a:gs>
              <a:gs pos="50000">
                <a:srgbClr val="FFFFE1"/>
              </a:gs>
              <a:gs pos="100000">
                <a:srgbClr val="FFFFFB"/>
              </a:gs>
            </a:gsLst>
            <a:lin ang="162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ホームベース 6"/>
          <p:cNvSpPr/>
          <p:nvPr/>
        </p:nvSpPr>
        <p:spPr>
          <a:xfrm>
            <a:off x="3103923" y="1468567"/>
            <a:ext cx="2687534" cy="1254334"/>
          </a:xfrm>
          <a:prstGeom prst="homePlate">
            <a:avLst/>
          </a:prstGeom>
          <a:gradFill flip="none" rotWithShape="1">
            <a:gsLst>
              <a:gs pos="0">
                <a:srgbClr val="FFFFAB"/>
              </a:gs>
              <a:gs pos="50000">
                <a:srgbClr val="FFFFE1"/>
              </a:gs>
              <a:gs pos="100000">
                <a:srgbClr val="FFFFFB"/>
              </a:gs>
            </a:gsLst>
            <a:lin ang="162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65599" y="1480267"/>
            <a:ext cx="2031325" cy="584775"/>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橋渡し研究</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支援推進プログラム</a:t>
            </a:r>
          </a:p>
        </p:txBody>
      </p:sp>
      <p:sp>
        <p:nvSpPr>
          <p:cNvPr id="9" name="テキスト ボックス 8"/>
          <p:cNvSpPr txBox="1"/>
          <p:nvPr/>
        </p:nvSpPr>
        <p:spPr>
          <a:xfrm>
            <a:off x="3106606" y="1480267"/>
            <a:ext cx="1620957" cy="830997"/>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橋渡し研究加速</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ネットワーク</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プログラム</a:t>
            </a:r>
          </a:p>
        </p:txBody>
      </p:sp>
      <p:sp>
        <p:nvSpPr>
          <p:cNvPr id="10" name="テキスト ボックス 9"/>
          <p:cNvSpPr txBox="1"/>
          <p:nvPr/>
        </p:nvSpPr>
        <p:spPr>
          <a:xfrm>
            <a:off x="1033391" y="1171243"/>
            <a:ext cx="508473" cy="369332"/>
          </a:xfrm>
          <a:prstGeom prst="rect">
            <a:avLst/>
          </a:prstGeom>
          <a:noFill/>
        </p:spPr>
        <p:txBody>
          <a:bodyPr wrap="none" rtlCol="0">
            <a:spAutoFit/>
          </a:bodyPr>
          <a:lstStyle/>
          <a:p>
            <a:r>
              <a:rPr kumimoji="1" lang="en-US" altLang="ja-JP" dirty="0">
                <a:solidFill>
                  <a:schemeClr val="accent2">
                    <a:lumMod val="75000"/>
                  </a:schemeClr>
                </a:solidFill>
                <a:latin typeface="メイリオ" panose="020B0604030504040204" pitchFamily="50" charset="-128"/>
                <a:ea typeface="メイリオ" panose="020B0604030504040204" pitchFamily="50" charset="-128"/>
                <a:cs typeface="Arial" panose="020B0604020202020204" pitchFamily="34" charset="0"/>
              </a:rPr>
              <a:t>I</a:t>
            </a:r>
            <a:r>
              <a:rPr kumimoji="1" lang="ja-JP" altLang="en-US" dirty="0">
                <a:solidFill>
                  <a:schemeClr val="accent2">
                    <a:lumMod val="75000"/>
                  </a:schemeClr>
                </a:solidFill>
                <a:latin typeface="メイリオ" panose="020B0604030504040204" pitchFamily="50" charset="-128"/>
                <a:ea typeface="メイリオ" panose="020B0604030504040204" pitchFamily="50" charset="-128"/>
              </a:rPr>
              <a:t>期</a:t>
            </a:r>
          </a:p>
        </p:txBody>
      </p:sp>
      <p:sp>
        <p:nvSpPr>
          <p:cNvPr id="11" name="テキスト ボックス 10"/>
          <p:cNvSpPr txBox="1"/>
          <p:nvPr/>
        </p:nvSpPr>
        <p:spPr>
          <a:xfrm>
            <a:off x="3889806" y="1171243"/>
            <a:ext cx="601447" cy="369332"/>
          </a:xfrm>
          <a:prstGeom prst="rect">
            <a:avLst/>
          </a:prstGeom>
          <a:noFill/>
        </p:spPr>
        <p:txBody>
          <a:bodyPr wrap="none" rtlCol="0">
            <a:spAutoFit/>
          </a:bodyPr>
          <a:lstStyle/>
          <a:p>
            <a:r>
              <a:rPr kumimoji="1" lang="en-US" altLang="ja-JP" dirty="0">
                <a:solidFill>
                  <a:schemeClr val="accent2">
                    <a:lumMod val="75000"/>
                  </a:schemeClr>
                </a:solidFill>
                <a:latin typeface="メイリオ" panose="020B0604030504040204" pitchFamily="50" charset="-128"/>
                <a:ea typeface="メイリオ" panose="020B0604030504040204" pitchFamily="50" charset="-128"/>
                <a:cs typeface="Arial" panose="020B0604020202020204" pitchFamily="34" charset="0"/>
              </a:rPr>
              <a:t>II</a:t>
            </a:r>
            <a:r>
              <a:rPr kumimoji="1" lang="ja-JP" altLang="en-US" dirty="0">
                <a:solidFill>
                  <a:schemeClr val="accent2">
                    <a:lumMod val="75000"/>
                  </a:schemeClr>
                </a:solidFill>
                <a:latin typeface="メイリオ" panose="020B0604030504040204" pitchFamily="50" charset="-128"/>
                <a:ea typeface="メイリオ" panose="020B0604030504040204" pitchFamily="50" charset="-128"/>
              </a:rPr>
              <a:t>期</a:t>
            </a:r>
          </a:p>
        </p:txBody>
      </p:sp>
      <p:sp>
        <p:nvSpPr>
          <p:cNvPr id="12" name="テキスト ボックス 11"/>
          <p:cNvSpPr txBox="1"/>
          <p:nvPr/>
        </p:nvSpPr>
        <p:spPr>
          <a:xfrm>
            <a:off x="6542561" y="1171243"/>
            <a:ext cx="694421" cy="369332"/>
          </a:xfrm>
          <a:prstGeom prst="rect">
            <a:avLst/>
          </a:prstGeom>
          <a:noFill/>
        </p:spPr>
        <p:txBody>
          <a:bodyPr wrap="none" rtlCol="0">
            <a:spAutoFit/>
          </a:bodyPr>
          <a:lstStyle/>
          <a:p>
            <a:r>
              <a:rPr kumimoji="1" lang="en-US" altLang="ja-JP" dirty="0">
                <a:solidFill>
                  <a:schemeClr val="accent2">
                    <a:lumMod val="75000"/>
                  </a:schemeClr>
                </a:solidFill>
                <a:latin typeface="メイリオ" panose="020B0604030504040204" pitchFamily="50" charset="-128"/>
                <a:ea typeface="メイリオ" panose="020B0604030504040204" pitchFamily="50" charset="-128"/>
                <a:cs typeface="Arial" panose="020B0604020202020204" pitchFamily="34" charset="0"/>
              </a:rPr>
              <a:t>III</a:t>
            </a:r>
            <a:r>
              <a:rPr kumimoji="1" lang="ja-JP" altLang="en-US" dirty="0">
                <a:solidFill>
                  <a:schemeClr val="accent2">
                    <a:lumMod val="75000"/>
                  </a:schemeClr>
                </a:solidFill>
                <a:latin typeface="メイリオ" panose="020B0604030504040204" pitchFamily="50" charset="-128"/>
                <a:ea typeface="メイリオ" panose="020B0604030504040204" pitchFamily="50" charset="-128"/>
              </a:rPr>
              <a:t>期</a:t>
            </a:r>
            <a:endParaRPr kumimoji="1" lang="en-US" altLang="ja-JP"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42248" y="2415124"/>
            <a:ext cx="1620957"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cs typeface="Arial" panose="020B0604020202020204" pitchFamily="34" charset="0"/>
              </a:rPr>
              <a:t>2007</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2011</a:t>
            </a:r>
            <a:r>
              <a:rPr lang="ja-JP" altLang="en-US" sz="1400" dirty="0">
                <a:latin typeface="メイリオ" panose="020B0604030504040204" pitchFamily="50" charset="-128"/>
                <a:ea typeface="メイリオ" panose="020B0604030504040204" pitchFamily="50" charset="-128"/>
              </a:rPr>
              <a:t>年度</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117004" y="2395379"/>
            <a:ext cx="1620957"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cs typeface="Arial" panose="020B0604020202020204" pitchFamily="34" charset="0"/>
              </a:rPr>
              <a:t>2012</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2016</a:t>
            </a:r>
            <a:r>
              <a:rPr lang="ja-JP" altLang="en-US" sz="1400" dirty="0">
                <a:latin typeface="メイリオ" panose="020B0604030504040204" pitchFamily="50" charset="-128"/>
                <a:ea typeface="メイリオ" panose="020B0604030504040204" pitchFamily="50" charset="-128"/>
              </a:rPr>
              <a:t>年度</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904055" y="2396828"/>
            <a:ext cx="1620957"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cs typeface="Arial" panose="020B0604020202020204" pitchFamily="34" charset="0"/>
              </a:rPr>
              <a:t>2017</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2021</a:t>
            </a:r>
            <a:r>
              <a:rPr lang="ja-JP" altLang="en-US" sz="1400" dirty="0">
                <a:latin typeface="メイリオ" panose="020B0604030504040204" pitchFamily="50" charset="-128"/>
                <a:ea typeface="メイリオ" panose="020B0604030504040204" pitchFamily="50" charset="-128"/>
              </a:rPr>
              <a:t>年度</a:t>
            </a:r>
            <a:endParaRPr kumimoji="1" lang="ja-JP" altLang="en-US" sz="1400" dirty="0">
              <a:latin typeface="メイリオ" panose="020B0604030504040204" pitchFamily="50" charset="-128"/>
              <a:ea typeface="メイリオ" panose="020B0604030504040204" pitchFamily="50" charset="-128"/>
            </a:endParaRPr>
          </a:p>
        </p:txBody>
      </p:sp>
      <p:cxnSp>
        <p:nvCxnSpPr>
          <p:cNvPr id="17" name="直線矢印コネクタ 16"/>
          <p:cNvCxnSpPr>
            <a:cxnSpLocks/>
          </p:cNvCxnSpPr>
          <p:nvPr/>
        </p:nvCxnSpPr>
        <p:spPr>
          <a:xfrm flipV="1">
            <a:off x="2824290" y="2703156"/>
            <a:ext cx="371240" cy="1574356"/>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509032" y="3949148"/>
            <a:ext cx="2956228" cy="646331"/>
          </a:xfrm>
          <a:prstGeom prst="rect">
            <a:avLst/>
          </a:prstGeom>
          <a:solidFill>
            <a:srgbClr val="EFEFFF"/>
          </a:solidFill>
        </p:spPr>
        <p:txBody>
          <a:bodyPr wrap="square" rtlCol="0">
            <a:spAutoFit/>
          </a:bodyPr>
          <a:lstStyle/>
          <a:p>
            <a:r>
              <a:rPr lang="en-US" altLang="ja-JP" sz="1200" dirty="0">
                <a:latin typeface="メイリオ" panose="020B0604030504040204" pitchFamily="50" charset="-128"/>
                <a:ea typeface="メイリオ" panose="020B0604030504040204" pitchFamily="50" charset="-128"/>
                <a:cs typeface="Arial" panose="020B0604020202020204" pitchFamily="34" charset="0"/>
              </a:rPr>
              <a:t>2015</a:t>
            </a:r>
            <a:r>
              <a:rPr lang="ja-JP" altLang="en-US" sz="1200" dirty="0">
                <a:latin typeface="メイリオ" panose="020B0604030504040204" pitchFamily="50" charset="-128"/>
                <a:ea typeface="メイリオ" panose="020B0604030504040204" pitchFamily="50" charset="-128"/>
              </a:rPr>
              <a:t>年度から</a:t>
            </a:r>
            <a:r>
              <a:rPr lang="en-US" altLang="ja-JP" sz="1200" dirty="0">
                <a:latin typeface="メイリオ" panose="020B0604030504040204" pitchFamily="50" charset="-128"/>
                <a:ea typeface="メイリオ" panose="020B0604030504040204" pitchFamily="50" charset="-128"/>
                <a:cs typeface="Arial" panose="020B0604020202020204" pitchFamily="34" charset="0"/>
              </a:rPr>
              <a:t>AMED</a:t>
            </a:r>
            <a:r>
              <a:rPr lang="ja-JP" altLang="en-US" sz="1200" dirty="0">
                <a:latin typeface="メイリオ" panose="020B0604030504040204" pitchFamily="50" charset="-128"/>
                <a:ea typeface="メイリオ" panose="020B0604030504040204" pitchFamily="50" charset="-128"/>
                <a:cs typeface="Arial" panose="020B0604020202020204" pitchFamily="34" charset="0"/>
              </a:rPr>
              <a:t>へ</a:t>
            </a:r>
            <a:r>
              <a:rPr lang="ja-JP" altLang="en-US" sz="1200" dirty="0">
                <a:latin typeface="メイリオ" panose="020B0604030504040204" pitchFamily="50" charset="-128"/>
                <a:ea typeface="メイリオ" panose="020B0604030504040204" pitchFamily="50" charset="-128"/>
              </a:rPr>
              <a:t>革新的医療技術創出拠点プロジェクトのうちの</a:t>
            </a:r>
            <a:r>
              <a:rPr lang="en-US" altLang="ja-JP" sz="1200" dirty="0">
                <a:latin typeface="メイリオ" panose="020B0604030504040204" pitchFamily="50" charset="-128"/>
                <a:ea typeface="メイリオ" panose="020B0604030504040204" pitchFamily="50" charset="-128"/>
                <a:cs typeface="Arial" panose="020B0604020202020204" pitchFamily="34" charset="0"/>
              </a:rPr>
              <a:t>1</a:t>
            </a:r>
            <a:r>
              <a:rPr lang="ja-JP" altLang="en-US" sz="1200" dirty="0">
                <a:latin typeface="メイリオ" panose="020B0604030504040204" pitchFamily="50" charset="-128"/>
                <a:ea typeface="メイリオ" panose="020B0604030504040204" pitchFamily="50" charset="-128"/>
              </a:rPr>
              <a:t>事業として移管</a:t>
            </a:r>
            <a:endParaRPr kumimoji="1" lang="ja-JP" altLang="en-US" sz="12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321682" y="2755419"/>
            <a:ext cx="2502608" cy="1015663"/>
          </a:xfrm>
          <a:prstGeom prst="rect">
            <a:avLst/>
          </a:prstGeom>
          <a:noFill/>
        </p:spPr>
        <p:txBody>
          <a:bodyPr wrap="none" rtlCol="0">
            <a:spAutoFit/>
          </a:bodyPr>
          <a:lstStyle/>
          <a:p>
            <a:r>
              <a:rPr lang="ja-JP" altLang="en-US" sz="1200" b="1" dirty="0">
                <a:latin typeface="メイリオ" panose="020B0604030504040204" pitchFamily="50" charset="-128"/>
                <a:ea typeface="メイリオ" panose="020B0604030504040204" pitchFamily="50" charset="-128"/>
              </a:rPr>
              <a:t>（拠点）</a:t>
            </a:r>
            <a:endParaRPr lang="en-US" altLang="ja-JP" sz="1200" b="1"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北海道臨床研究開発機構（</a:t>
            </a:r>
            <a:r>
              <a:rPr kumimoji="1" lang="en-US" altLang="ja-JP" sz="1200" dirty="0">
                <a:latin typeface="メイリオ" panose="020B0604030504040204" pitchFamily="50" charset="-128"/>
                <a:ea typeface="メイリオ" panose="020B0604030504040204" pitchFamily="50" charset="-128"/>
                <a:cs typeface="Arial" panose="020B0604020202020204" pitchFamily="34" charset="0"/>
              </a:rPr>
              <a:t>HTR</a:t>
            </a:r>
            <a:r>
              <a:rPr kumimoji="1" lang="ja-JP" altLang="en-US" sz="1200" dirty="0">
                <a:latin typeface="メイリオ" panose="020B0604030504040204" pitchFamily="50" charset="-128"/>
                <a:ea typeface="メイリオ" panose="020B0604030504040204" pitchFamily="50" charset="-128"/>
              </a:rPr>
              <a:t>）</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東北大、東京大、大阪大、京都大</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九州大、先端医療振興財団</a:t>
            </a:r>
            <a:endParaRPr kumimoji="1"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拠点）</a:t>
            </a:r>
            <a:endParaRPr kumimoji="1" lang="ja-JP" altLang="en-US" sz="12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106606" y="2779361"/>
            <a:ext cx="2656496" cy="1200329"/>
          </a:xfrm>
          <a:prstGeom prst="rect">
            <a:avLst/>
          </a:prstGeom>
          <a:noFill/>
        </p:spPr>
        <p:txBody>
          <a:bodyPr wrap="none" rtlCol="0">
            <a:spAutoFit/>
          </a:bodyPr>
          <a:lstStyle/>
          <a:p>
            <a:r>
              <a:rPr lang="ja-JP" altLang="en-US" sz="1200" b="1" dirty="0">
                <a:latin typeface="メイリオ" panose="020B0604030504040204" pitchFamily="50" charset="-128"/>
                <a:ea typeface="メイリオ" panose="020B0604030504040204" pitchFamily="50" charset="-128"/>
              </a:rPr>
              <a:t>（拠点）</a:t>
            </a:r>
            <a:endParaRPr lang="en-US" altLang="ja-JP" sz="1200" b="1"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cs typeface="Arial" panose="020B0604020202020204" pitchFamily="34" charset="0"/>
              </a:rPr>
              <a:t>HTR</a:t>
            </a:r>
            <a:r>
              <a:rPr kumimoji="1" lang="ja-JP" altLang="en-US" sz="1200" dirty="0" err="1">
                <a:latin typeface="メイリオ" panose="020B0604030504040204" pitchFamily="50" charset="-128"/>
                <a:ea typeface="メイリオ" panose="020B0604030504040204" pitchFamily="50" charset="-128"/>
                <a:cs typeface="Arial" panose="020B0604020202020204" pitchFamily="34" charset="0"/>
              </a:rPr>
              <a:t>、</a:t>
            </a:r>
            <a:r>
              <a:rPr lang="ja-JP" altLang="en-US" sz="1200" dirty="0">
                <a:latin typeface="メイリオ" panose="020B0604030504040204" pitchFamily="50" charset="-128"/>
                <a:ea typeface="メイリオ" panose="020B0604030504040204" pitchFamily="50" charset="-128"/>
              </a:rPr>
              <a:t>東北大、東京大、名古屋大、</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大阪大、京都大、</a:t>
            </a:r>
            <a:r>
              <a:rPr kumimoji="1" lang="ja-JP" altLang="en-US" sz="1200" dirty="0">
                <a:latin typeface="メイリオ" panose="020B0604030504040204" pitchFamily="50" charset="-128"/>
                <a:ea typeface="メイリオ" panose="020B0604030504040204" pitchFamily="50" charset="-128"/>
              </a:rPr>
              <a:t>九州大</a:t>
            </a:r>
            <a:endParaRPr kumimoji="1" lang="en-US" altLang="ja-JP" sz="1200"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慶應大</a:t>
            </a:r>
            <a:r>
              <a:rPr kumimoji="1" lang="ja-JP" altLang="en-US" sz="1200" dirty="0">
                <a:latin typeface="メイリオ" panose="020B0604030504040204" pitchFamily="50" charset="-128"/>
                <a:ea typeface="メイリオ" panose="020B0604030504040204" pitchFamily="50" charset="-128"/>
              </a:rPr>
              <a:t>、岡山大（</a:t>
            </a:r>
            <a:r>
              <a:rPr kumimoji="1" lang="en-US" altLang="ja-JP" sz="1200" dirty="0">
                <a:latin typeface="メイリオ" panose="020B0604030504040204" pitchFamily="50" charset="-128"/>
                <a:ea typeface="メイリオ" panose="020B0604030504040204" pitchFamily="50" charset="-128"/>
                <a:cs typeface="Arial" panose="020B0604020202020204" pitchFamily="34" charset="0"/>
              </a:rPr>
              <a:t>2014</a:t>
            </a:r>
            <a:r>
              <a:rPr kumimoji="1" lang="ja-JP" altLang="en-US" sz="1200" dirty="0">
                <a:latin typeface="メイリオ" panose="020B0604030504040204" pitchFamily="50" charset="-128"/>
                <a:ea typeface="メイリオ" panose="020B0604030504040204" pitchFamily="50" charset="-128"/>
              </a:rPr>
              <a:t>年度～）</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9</a:t>
            </a:r>
            <a:r>
              <a:rPr kumimoji="1" lang="ja-JP" altLang="en-US" sz="1200" dirty="0">
                <a:latin typeface="メイリオ" panose="020B0604030504040204" pitchFamily="50" charset="-128"/>
                <a:ea typeface="メイリオ" panose="020B0604030504040204" pitchFamily="50" charset="-128"/>
              </a:rPr>
              <a:t>拠点）</a:t>
            </a:r>
          </a:p>
        </p:txBody>
      </p:sp>
      <p:sp>
        <p:nvSpPr>
          <p:cNvPr id="23" name="テキスト ボックス 22"/>
          <p:cNvSpPr txBox="1"/>
          <p:nvPr/>
        </p:nvSpPr>
        <p:spPr>
          <a:xfrm>
            <a:off x="5853308" y="1459275"/>
            <a:ext cx="2236510" cy="707886"/>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橋渡し研究戦略的</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推進プログラム</a:t>
            </a:r>
            <a:endParaRPr kumimoji="1" lang="en-US" altLang="ja-JP" sz="2000" b="1" strike="sngStrike"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648372A1-07A8-4507-8153-C660D1AD88F9}"/>
              </a:ext>
            </a:extLst>
          </p:cNvPr>
          <p:cNvSpPr txBox="1"/>
          <p:nvPr/>
        </p:nvSpPr>
        <p:spPr>
          <a:xfrm>
            <a:off x="5853308" y="2779226"/>
            <a:ext cx="3140603" cy="1015663"/>
          </a:xfrm>
          <a:prstGeom prst="rect">
            <a:avLst/>
          </a:prstGeom>
          <a:noFill/>
        </p:spPr>
        <p:txBody>
          <a:bodyPr wrap="none" rtlCol="0">
            <a:spAutoFit/>
          </a:bodyPr>
          <a:lstStyle/>
          <a:p>
            <a:r>
              <a:rPr lang="ja-JP" altLang="en-US" sz="1200" b="1" dirty="0">
                <a:latin typeface="メイリオ" panose="020B0604030504040204" pitchFamily="50" charset="-128"/>
                <a:ea typeface="メイリオ" panose="020B0604030504040204" pitchFamily="50" charset="-128"/>
              </a:rPr>
              <a:t>（拠点）</a:t>
            </a:r>
            <a:endParaRPr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Arial" panose="020B0604020202020204" pitchFamily="34" charset="0"/>
              </a:rPr>
              <a:t>北大</a:t>
            </a:r>
            <a:r>
              <a:rPr kumimoji="1" lang="ja-JP" altLang="en-US" sz="1200" dirty="0">
                <a:latin typeface="メイリオ" panose="020B0604030504040204" pitchFamily="50" charset="-128"/>
                <a:ea typeface="メイリオ" panose="020B0604030504040204" pitchFamily="50" charset="-128"/>
                <a:cs typeface="Arial" panose="020B0604020202020204" pitchFamily="34" charset="0"/>
              </a:rPr>
              <a:t>、</a:t>
            </a:r>
            <a:r>
              <a:rPr lang="ja-JP" altLang="en-US" sz="1200" dirty="0">
                <a:latin typeface="メイリオ" panose="020B0604030504040204" pitchFamily="50" charset="-128"/>
                <a:ea typeface="メイリオ" panose="020B0604030504040204" pitchFamily="50" charset="-128"/>
              </a:rPr>
              <a:t>東北大、東京大、名古屋大、</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大阪大、京都大、</a:t>
            </a:r>
            <a:r>
              <a:rPr kumimoji="1" lang="ja-JP" altLang="en-US" sz="1200" dirty="0">
                <a:latin typeface="メイリオ" panose="020B0604030504040204" pitchFamily="50" charset="-128"/>
                <a:ea typeface="メイリオ" panose="020B0604030504040204" pitchFamily="50" charset="-128"/>
              </a:rPr>
              <a:t>九州大、</a:t>
            </a:r>
            <a:r>
              <a:rPr kumimoji="1" lang="ja-JP" altLang="en-US" sz="1200" b="1" dirty="0">
                <a:latin typeface="メイリオ" panose="020B0604030504040204" pitchFamily="50" charset="-128"/>
                <a:ea typeface="メイリオ" panose="020B0604030504040204" pitchFamily="50" charset="-128"/>
              </a:rPr>
              <a:t>慶應大</a:t>
            </a:r>
            <a:r>
              <a:rPr kumimoji="1" lang="ja-JP" altLang="en-US" sz="1200" dirty="0">
                <a:latin typeface="メイリオ" panose="020B0604030504040204" pitchFamily="50" charset="-128"/>
                <a:ea typeface="メイリオ" panose="020B0604030504040204" pitchFamily="50" charset="-128"/>
              </a:rPr>
              <a:t>、岡山大</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＋筑波大（</a:t>
            </a:r>
            <a:r>
              <a:rPr lang="en-US" altLang="ja-JP" sz="1200" dirty="0">
                <a:latin typeface="メイリオ" panose="020B0604030504040204" pitchFamily="50" charset="-128"/>
                <a:ea typeface="メイリオ" panose="020B0604030504040204" pitchFamily="50" charset="-128"/>
              </a:rPr>
              <a:t>2017</a:t>
            </a:r>
            <a:r>
              <a:rPr lang="ja-JP" altLang="en-US" sz="1200" dirty="0">
                <a:latin typeface="メイリオ" panose="020B0604030504040204" pitchFamily="50" charset="-128"/>
                <a:ea typeface="メイリオ" panose="020B0604030504040204" pitchFamily="50" charset="-128"/>
              </a:rPr>
              <a:t>年度～）</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10</a:t>
            </a:r>
            <a:r>
              <a:rPr kumimoji="1" lang="ja-JP" altLang="en-US" sz="1200" dirty="0">
                <a:latin typeface="メイリオ" panose="020B0604030504040204" pitchFamily="50" charset="-128"/>
                <a:ea typeface="メイリオ" panose="020B0604030504040204" pitchFamily="50" charset="-128"/>
              </a:rPr>
              <a:t>拠点）</a:t>
            </a:r>
          </a:p>
        </p:txBody>
      </p:sp>
      <p:sp>
        <p:nvSpPr>
          <p:cNvPr id="27" name="スライド番号プレースホルダー 3">
            <a:extLst>
              <a:ext uri="{FF2B5EF4-FFF2-40B4-BE49-F238E27FC236}">
                <a16:creationId xmlns:a16="http://schemas.microsoft.com/office/drawing/2014/main" id="{CC4C1BA7-C91A-4C4A-8EE3-3EFD6DA342AE}"/>
              </a:ext>
            </a:extLst>
          </p:cNvPr>
          <p:cNvSpPr>
            <a:spLocks noGrp="1"/>
          </p:cNvSpPr>
          <p:nvPr>
            <p:ph type="sldNum" sz="quarter" idx="12"/>
          </p:nvPr>
        </p:nvSpPr>
        <p:spPr>
          <a:xfrm>
            <a:off x="6967080" y="6438141"/>
            <a:ext cx="2133600" cy="365125"/>
          </a:xfrm>
        </p:spPr>
        <p:txBody>
          <a:bodyPr/>
          <a:lstStyle/>
          <a:p>
            <a:fld id="{786CA26F-AA1A-43CE-96C7-DFCAAFC898FE}" type="slidenum">
              <a:rPr kumimoji="1" lang="ja-JP" altLang="en-US" smtClean="0"/>
              <a:t>2</a:t>
            </a:fld>
            <a:endParaRPr kumimoji="1" lang="ja-JP" altLang="en-US"/>
          </a:p>
        </p:txBody>
      </p:sp>
      <p:pic>
        <p:nvPicPr>
          <p:cNvPr id="29" name="図 28">
            <a:extLst>
              <a:ext uri="{FF2B5EF4-FFF2-40B4-BE49-F238E27FC236}">
                <a16:creationId xmlns:a16="http://schemas.microsoft.com/office/drawing/2014/main" id="{FA224124-EA5E-D940-B683-72E90C2B2680}"/>
              </a:ext>
            </a:extLst>
          </p:cNvPr>
          <p:cNvPicPr>
            <a:picLocks noChangeAspect="1"/>
          </p:cNvPicPr>
          <p:nvPr/>
        </p:nvPicPr>
        <p:blipFill>
          <a:blip r:embed="rId3"/>
          <a:stretch>
            <a:fillRect/>
          </a:stretch>
        </p:blipFill>
        <p:spPr>
          <a:xfrm>
            <a:off x="6736909" y="298664"/>
            <a:ext cx="2261546" cy="514055"/>
          </a:xfrm>
          <a:prstGeom prst="rect">
            <a:avLst/>
          </a:prstGeom>
        </p:spPr>
      </p:pic>
      <p:sp>
        <p:nvSpPr>
          <p:cNvPr id="30" name="Rectangle 2">
            <a:extLst>
              <a:ext uri="{FF2B5EF4-FFF2-40B4-BE49-F238E27FC236}">
                <a16:creationId xmlns:a16="http://schemas.microsoft.com/office/drawing/2014/main" id="{050ECD4E-4D1B-D94A-80B7-C6E0C03B9245}"/>
              </a:ext>
            </a:extLst>
          </p:cNvPr>
          <p:cNvSpPr>
            <a:spLocks noChangeArrowheads="1"/>
          </p:cNvSpPr>
          <p:nvPr/>
        </p:nvSpPr>
        <p:spPr bwMode="auto">
          <a:xfrm>
            <a:off x="-62026" y="1001338"/>
            <a:ext cx="9252000" cy="123406"/>
          </a:xfrm>
          <a:prstGeom prst="rect">
            <a:avLst/>
          </a:prstGeom>
          <a:solidFill>
            <a:srgbClr val="C00000"/>
          </a:solidFill>
          <a:ln w="60325">
            <a:solidFill>
              <a:srgbClr val="00147A"/>
            </a:solidFill>
            <a:miter lim="800000"/>
            <a:headEnd/>
            <a:tailEnd/>
          </a:ln>
          <a:effectLst/>
        </p:spPr>
        <p:txBody>
          <a:bodyPr wrap="none" anchor="ctr"/>
          <a:lstStyle/>
          <a:p>
            <a:pPr>
              <a:defRPr/>
            </a:pPr>
            <a:endParaRPr kumimoji="0" lang="ja-JP" altLang="en-US" kern="0" dirty="0">
              <a:solidFill>
                <a:srgbClr val="FFFFFF"/>
              </a:solidFill>
              <a:latin typeface="Meiryo" panose="020B0604030504040204" pitchFamily="34" charset="-128"/>
              <a:ea typeface="Meiryo" panose="020B0604030504040204" pitchFamily="34" charset="-128"/>
            </a:endParaRPr>
          </a:p>
        </p:txBody>
      </p:sp>
      <p:sp>
        <p:nvSpPr>
          <p:cNvPr id="2" name="右矢印 1"/>
          <p:cNvSpPr/>
          <p:nvPr/>
        </p:nvSpPr>
        <p:spPr>
          <a:xfrm rot="5400000">
            <a:off x="6498792" y="3636725"/>
            <a:ext cx="929814"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080883" y="4687812"/>
            <a:ext cx="5109091" cy="461665"/>
          </a:xfrm>
          <a:prstGeom prst="rect">
            <a:avLst/>
          </a:prstGeom>
          <a:noFill/>
        </p:spPr>
        <p:txBody>
          <a:bodyPr wrap="none" rtlCol="0">
            <a:spAutoFit/>
          </a:bodyPr>
          <a:lstStyle/>
          <a:p>
            <a:r>
              <a:rPr kumimoji="1" lang="ja-JP" altLang="en-US" sz="2400" b="1" dirty="0">
                <a:solidFill>
                  <a:srgbClr val="0000FF"/>
                </a:solidFill>
                <a:latin typeface="メイリオ" panose="020B0604030504040204" pitchFamily="50" charset="-128"/>
                <a:ea typeface="メイリオ" panose="020B0604030504040204" pitchFamily="50" charset="-128"/>
              </a:rPr>
              <a:t>橋渡し研究</a:t>
            </a:r>
            <a:r>
              <a:rPr lang="ja-JP" altLang="en-US" sz="2400" b="1" dirty="0">
                <a:solidFill>
                  <a:srgbClr val="0000FF"/>
                </a:solidFill>
                <a:latin typeface="メイリオ" panose="020B0604030504040204" pitchFamily="50" charset="-128"/>
                <a:ea typeface="メイリオ" panose="020B0604030504040204" pitchFamily="50" charset="-128"/>
              </a:rPr>
              <a:t>支援機関認定制度</a:t>
            </a:r>
            <a:r>
              <a:rPr lang="ja-JP" altLang="en-US" sz="2400" b="1" dirty="0">
                <a:latin typeface="メイリオ" panose="020B0604030504040204" pitchFamily="50" charset="-128"/>
                <a:ea typeface="メイリオ" panose="020B0604030504040204" pitchFamily="50" charset="-128"/>
              </a:rPr>
              <a:t>に移行</a:t>
            </a:r>
            <a:endParaRPr kumimoji="1" lang="en-US" altLang="ja-JP" sz="2400" b="1"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109390" y="5142769"/>
            <a:ext cx="6433171" cy="369332"/>
          </a:xfrm>
          <a:prstGeom prst="rect">
            <a:avLst/>
          </a:prstGeom>
          <a:noFill/>
        </p:spPr>
        <p:txBody>
          <a:bodyPr wrap="none" rtlCol="0">
            <a:spAutoFit/>
          </a:bodyPr>
          <a:lstStyle/>
          <a:p>
            <a:r>
              <a:rPr kumimoji="1" lang="en-US" altLang="ja-JP" b="1" dirty="0">
                <a:solidFill>
                  <a:srgbClr val="FF0000"/>
                </a:solidFill>
                <a:latin typeface="メイリオ" panose="020B0604030504040204" pitchFamily="50" charset="-128"/>
                <a:ea typeface="メイリオ" panose="020B0604030504040204" pitchFamily="50" charset="-128"/>
              </a:rPr>
              <a:t>2021</a:t>
            </a:r>
            <a:r>
              <a:rPr kumimoji="1" lang="ja-JP" altLang="en-US" b="1" dirty="0">
                <a:solidFill>
                  <a:srgbClr val="FF0000"/>
                </a:solidFill>
                <a:latin typeface="メイリオ" panose="020B0604030504040204" pitchFamily="50" charset="-128"/>
                <a:ea typeface="メイリオ" panose="020B0604030504040204" pitchFamily="50" charset="-128"/>
              </a:rPr>
              <a:t>年</a:t>
            </a:r>
            <a:r>
              <a:rPr kumimoji="1" lang="en-US" altLang="ja-JP" b="1" dirty="0">
                <a:solidFill>
                  <a:srgbClr val="FF0000"/>
                </a:solidFill>
                <a:latin typeface="メイリオ" panose="020B0604030504040204" pitchFamily="50" charset="-128"/>
                <a:ea typeface="メイリオ" panose="020B0604030504040204" pitchFamily="50" charset="-128"/>
              </a:rPr>
              <a:t>12</a:t>
            </a:r>
            <a:r>
              <a:rPr kumimoji="1" lang="ja-JP" altLang="en-US" b="1" dirty="0">
                <a:solidFill>
                  <a:srgbClr val="FF0000"/>
                </a:solidFill>
                <a:latin typeface="メイリオ" panose="020B0604030504040204" pitchFamily="50" charset="-128"/>
                <a:ea typeface="メイリオ" panose="020B0604030504040204" pitchFamily="50" charset="-128"/>
              </a:rPr>
              <a:t>月</a:t>
            </a:r>
            <a:r>
              <a:rPr kumimoji="1" lang="en-US" altLang="ja-JP" b="1" dirty="0">
                <a:solidFill>
                  <a:srgbClr val="FF0000"/>
                </a:solidFill>
                <a:latin typeface="メイリオ" panose="020B0604030504040204" pitchFamily="50" charset="-128"/>
                <a:ea typeface="メイリオ" panose="020B0604030504040204" pitchFamily="50" charset="-128"/>
              </a:rPr>
              <a:t>20</a:t>
            </a:r>
            <a:r>
              <a:rPr kumimoji="1" lang="ja-JP" altLang="en-US" b="1" dirty="0">
                <a:solidFill>
                  <a:srgbClr val="FF0000"/>
                </a:solidFill>
                <a:latin typeface="メイリオ" panose="020B0604030504040204" pitchFamily="50" charset="-128"/>
                <a:ea typeface="メイリオ" panose="020B0604030504040204" pitchFamily="50" charset="-128"/>
              </a:rPr>
              <a:t>日 下記</a:t>
            </a:r>
            <a:r>
              <a:rPr kumimoji="1" lang="en-US" altLang="ja-JP" b="1" dirty="0">
                <a:solidFill>
                  <a:srgbClr val="FF0000"/>
                </a:solidFill>
                <a:latin typeface="メイリオ" panose="020B0604030504040204" pitchFamily="50" charset="-128"/>
                <a:ea typeface="メイリオ" panose="020B0604030504040204" pitchFamily="50" charset="-128"/>
              </a:rPr>
              <a:t>11</a:t>
            </a:r>
            <a:r>
              <a:rPr kumimoji="1" lang="ja-JP" altLang="en-US" b="1" dirty="0">
                <a:solidFill>
                  <a:srgbClr val="FF0000"/>
                </a:solidFill>
                <a:latin typeface="メイリオ" panose="020B0604030504040204" pitchFamily="50" charset="-128"/>
                <a:ea typeface="メイリオ" panose="020B0604030504040204" pitchFamily="50" charset="-128"/>
              </a:rPr>
              <a:t>機関が橋渡し研究支援機関に認定</a:t>
            </a:r>
          </a:p>
        </p:txBody>
      </p:sp>
      <p:sp>
        <p:nvSpPr>
          <p:cNvPr id="32" name="テキスト ボックス 31"/>
          <p:cNvSpPr txBox="1"/>
          <p:nvPr/>
        </p:nvSpPr>
        <p:spPr>
          <a:xfrm>
            <a:off x="365599" y="5470000"/>
            <a:ext cx="8802410" cy="1077218"/>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国立大学法人北海道大学　　国立大学法人東北大学　　国立大学法人筑波大学、</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国立研究開発法人国立がん研究センター</a:t>
            </a:r>
            <a:r>
              <a:rPr lang="ja-JP" altLang="en-US"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国立大学法人東京大学、</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solidFill>
                  <a:srgbClr val="FF0000"/>
                </a:solidFill>
                <a:latin typeface="メイリオ" panose="020B0604030504040204" pitchFamily="50" charset="-128"/>
                <a:ea typeface="メイリオ" panose="020B0604030504040204" pitchFamily="50" charset="-128"/>
              </a:rPr>
              <a:t>学校法人慶應義塾</a:t>
            </a:r>
            <a:r>
              <a:rPr lang="ja-JP" altLang="en-US"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国立大学法人東海国立大学機構名古屋大学　　国立大学法人京都大学、</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国立大学法人大阪大学　　国立大学法人岡山大学　　国立大学法人九州大学</a:t>
            </a:r>
          </a:p>
        </p:txBody>
      </p:sp>
      <p:sp>
        <p:nvSpPr>
          <p:cNvPr id="33" name="正方形/長方形 32"/>
          <p:cNvSpPr/>
          <p:nvPr/>
        </p:nvSpPr>
        <p:spPr>
          <a:xfrm>
            <a:off x="384218" y="6500341"/>
            <a:ext cx="7758608" cy="307777"/>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参照</a:t>
            </a:r>
            <a:r>
              <a:rPr lang="en-US" altLang="ja-JP" sz="1400" dirty="0">
                <a:latin typeface="メイリオ" panose="020B0604030504040204" pitchFamily="50" charset="-128"/>
                <a:ea typeface="メイリオ" panose="020B0604030504040204" pitchFamily="50" charset="-128"/>
              </a:rPr>
              <a:t>URL</a:t>
            </a:r>
            <a:r>
              <a:rPr lang="ja-JP" altLang="en-US" sz="1400" dirty="0">
                <a:latin typeface="メイリオ" panose="020B0604030504040204" pitchFamily="50" charset="-128"/>
                <a:ea typeface="メイリオ" panose="020B0604030504040204" pitchFamily="50" charset="-128"/>
              </a:rPr>
              <a:t>：https://www.mext.go.jp/content/20211221-mxt_life-000019407_1.pdf</a:t>
            </a:r>
          </a:p>
        </p:txBody>
      </p:sp>
    </p:spTree>
    <p:extLst>
      <p:ext uri="{BB962C8B-B14F-4D97-AF65-F5344CB8AC3E}">
        <p14:creationId xmlns:p14="http://schemas.microsoft.com/office/powerpoint/2010/main" val="854602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6A93A7-58A4-23F9-B8B7-5F2A382C54A1}"/>
              </a:ext>
            </a:extLst>
          </p:cNvPr>
          <p:cNvSpPr>
            <a:spLocks noGrp="1"/>
          </p:cNvSpPr>
          <p:nvPr>
            <p:ph type="sldNum" sz="quarter" idx="12"/>
          </p:nvPr>
        </p:nvSpPr>
        <p:spPr/>
        <p:txBody>
          <a:bodyPr/>
          <a:lstStyle/>
          <a:p>
            <a:fld id="{786CA26F-AA1A-43CE-96C7-DFCAAFC898FE}" type="slidenum">
              <a:rPr kumimoji="1" lang="ja-JP" altLang="en-US" smtClean="0"/>
              <a:t>20</a:t>
            </a:fld>
            <a:endParaRPr kumimoji="1" lang="ja-JP" altLang="en-US"/>
          </a:p>
        </p:txBody>
      </p:sp>
      <p:sp>
        <p:nvSpPr>
          <p:cNvPr id="3" name="Rectangle 2">
            <a:extLst>
              <a:ext uri="{FF2B5EF4-FFF2-40B4-BE49-F238E27FC236}">
                <a16:creationId xmlns:a16="http://schemas.microsoft.com/office/drawing/2014/main" id="{27FEBC06-87B6-DF2E-CF56-D9450A4B7247}"/>
              </a:ext>
            </a:extLst>
          </p:cNvPr>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4" name="テキスト ボックス 4">
            <a:extLst>
              <a:ext uri="{FF2B5EF4-FFF2-40B4-BE49-F238E27FC236}">
                <a16:creationId xmlns:a16="http://schemas.microsoft.com/office/drawing/2014/main" id="{D2AC0977-5314-8A60-7E91-D13D054D38C5}"/>
              </a:ext>
            </a:extLst>
          </p:cNvPr>
          <p:cNvSpPr txBox="1"/>
          <p:nvPr/>
        </p:nvSpPr>
        <p:spPr>
          <a:xfrm>
            <a:off x="107504" y="80803"/>
            <a:ext cx="8928992" cy="477054"/>
          </a:xfrm>
          <a:prstGeom prst="rect">
            <a:avLst/>
          </a:prstGeom>
          <a:noFill/>
        </p:spPr>
        <p:txBody>
          <a:bodyPr wrap="square" rtlCol="0">
            <a:spAutoFit/>
          </a:bodyPr>
          <a:lstStyle/>
          <a:p>
            <a:r>
              <a:rPr lang="ja-JP" altLang="en-US" sz="250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過去の応募シーズ内訳</a:t>
            </a:r>
            <a:r>
              <a:rPr lang="en-US" altLang="ja-JP" sz="25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50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モダリティ）</a:t>
            </a:r>
            <a:endParaRPr lang="en-US" altLang="ja-JP"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aphicFrame>
        <p:nvGraphicFramePr>
          <p:cNvPr id="5" name="Chart 4">
            <a:extLst>
              <a:ext uri="{FF2B5EF4-FFF2-40B4-BE49-F238E27FC236}">
                <a16:creationId xmlns:a16="http://schemas.microsoft.com/office/drawing/2014/main" id="{6A1876EC-CAD3-4F98-FB29-0E7D830BCD98}"/>
              </a:ext>
            </a:extLst>
          </p:cNvPr>
          <p:cNvGraphicFramePr/>
          <p:nvPr>
            <p:extLst/>
          </p:nvPr>
        </p:nvGraphicFramePr>
        <p:xfrm>
          <a:off x="611560" y="932152"/>
          <a:ext cx="7849729" cy="5233152"/>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11">
            <a:extLst>
              <a:ext uri="{FF2B5EF4-FFF2-40B4-BE49-F238E27FC236}">
                <a16:creationId xmlns:a16="http://schemas.microsoft.com/office/drawing/2014/main" id="{58D3476D-AC3A-F605-4371-C62EC5CAF98B}"/>
              </a:ext>
            </a:extLst>
          </p:cNvPr>
          <p:cNvSpPr txBox="1"/>
          <p:nvPr/>
        </p:nvSpPr>
        <p:spPr>
          <a:xfrm>
            <a:off x="8000635" y="768083"/>
            <a:ext cx="1035861" cy="369332"/>
          </a:xfrm>
          <a:prstGeom prst="rect">
            <a:avLst/>
          </a:prstGeom>
          <a:noFill/>
        </p:spPr>
        <p:txBody>
          <a:bodyPr wrap="none" rtlCol="0">
            <a:spAutoFit/>
          </a:bodyPr>
          <a:lstStyle/>
          <a:p>
            <a:pPr algn="ctr"/>
            <a:r>
              <a:rPr kumimoji="1" lang="ja-JP" altLang="en-US"/>
              <a:t>重複あり</a:t>
            </a:r>
            <a:endParaRPr kumimoji="1" lang="ja-JP" altLang="en-US" dirty="0"/>
          </a:p>
        </p:txBody>
      </p:sp>
      <p:pic>
        <p:nvPicPr>
          <p:cNvPr id="7" name="図 6">
            <a:extLst>
              <a:ext uri="{FF2B5EF4-FFF2-40B4-BE49-F238E27FC236}">
                <a16:creationId xmlns:a16="http://schemas.microsoft.com/office/drawing/2014/main" id="{5A9FAAA7-8BD1-4C81-9BAA-4CA7B84ED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Tree>
    <p:extLst>
      <p:ext uri="{BB962C8B-B14F-4D97-AF65-F5344CB8AC3E}">
        <p14:creationId xmlns:p14="http://schemas.microsoft.com/office/powerpoint/2010/main" val="164857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0543" y="81363"/>
            <a:ext cx="7920880" cy="523220"/>
          </a:xfrm>
          <a:prstGeom prst="rect">
            <a:avLst/>
          </a:prstGeom>
          <a:noFill/>
        </p:spPr>
        <p:txBody>
          <a:bodyPr wrap="square" rtlCol="0">
            <a:spAutoFit/>
          </a:bodyPr>
          <a:lstStyle/>
          <a:p>
            <a:r>
              <a:rPr lang="ja-JP" altLang="en-US"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橋渡し研究プログラム～体制</a:t>
            </a:r>
            <a:endParaRPr lang="en-US" altLang="ja-JP"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9018" y="720554"/>
            <a:ext cx="8966756" cy="1446550"/>
          </a:xfrm>
          <a:prstGeom prst="rect">
            <a:avLst/>
          </a:prstGeom>
          <a:solidFill>
            <a:schemeClr val="bg2"/>
          </a:solid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rPr>
              <a:t>　</a:t>
            </a:r>
            <a:r>
              <a:rPr lang="en-US" altLang="ja-JP" sz="1100" b="1" dirty="0">
                <a:latin typeface="メイリオ" panose="020B0604030504040204" pitchFamily="50" charset="-128"/>
                <a:ea typeface="メイリオ" panose="020B0604030504040204" pitchFamily="50" charset="-128"/>
              </a:rPr>
              <a:t>2021</a:t>
            </a:r>
            <a:r>
              <a:rPr lang="ja-JP" altLang="en-US" sz="1100" b="1" dirty="0">
                <a:latin typeface="メイリオ" panose="020B0604030504040204" pitchFamily="50" charset="-128"/>
                <a:ea typeface="メイリオ" panose="020B0604030504040204" pitchFamily="50" charset="-128"/>
              </a:rPr>
              <a:t>年</a:t>
            </a:r>
            <a:r>
              <a:rPr lang="en-US" altLang="ja-JP" sz="1100" b="1" dirty="0">
                <a:latin typeface="メイリオ" panose="020B0604030504040204" pitchFamily="50" charset="-128"/>
                <a:ea typeface="メイリオ" panose="020B0604030504040204" pitchFamily="50" charset="-128"/>
              </a:rPr>
              <a:t>12</a:t>
            </a:r>
            <a:r>
              <a:rPr lang="ja-JP" altLang="en-US" sz="1100" b="1" dirty="0">
                <a:latin typeface="メイリオ" panose="020B0604030504040204" pitchFamily="50" charset="-128"/>
                <a:ea typeface="メイリオ" panose="020B0604030504040204" pitchFamily="50" charset="-128"/>
              </a:rPr>
              <a:t>月、学校法人慶應義塾大学は、大学等の優れた基礎研究の成果を革新的な医薬品・医療機器等として実用化する橋渡し研究を支援する「橋渡し研究支援機関」として文部科学省から認定を受け、臨床応用を目指すアカデミア発の医療シーズ（医薬品・医療機器・再生医療等製品・体外診断用医薬品）に対して臨床研究推進センタ（慶應義塾拠点）が研究開発の支援を行っております。また、</a:t>
            </a:r>
            <a:r>
              <a:rPr lang="en-US" altLang="ja-JP" sz="1100" b="1" dirty="0">
                <a:latin typeface="メイリオ" panose="020B0604030504040204" pitchFamily="50" charset="-128"/>
                <a:ea typeface="メイリオ" panose="020B0604030504040204" pitchFamily="50" charset="-128"/>
              </a:rPr>
              <a:t>AMED</a:t>
            </a:r>
            <a:r>
              <a:rPr lang="ja-JP" altLang="en-US" sz="1100" b="1" dirty="0">
                <a:latin typeface="メイリオ" panose="020B0604030504040204" pitchFamily="50" charset="-128"/>
                <a:ea typeface="メイリオ" panose="020B0604030504040204" pitchFamily="50" charset="-128"/>
              </a:rPr>
              <a:t>橋渡し研究プログラムにおいて、認定機関が支援するシーズに対する研究費等の支援を受け、シーズの研究開発を推進しております。</a:t>
            </a:r>
            <a:endParaRPr lang="en-US" altLang="ja-JP" sz="1100" b="1"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　慶應義塾拠点は、令和</a:t>
            </a:r>
            <a:r>
              <a:rPr lang="en-US" altLang="ja-JP" sz="1100" b="1" dirty="0">
                <a:latin typeface="メイリオ" panose="020B0604030504040204" pitchFamily="50" charset="-128"/>
                <a:ea typeface="メイリオ" panose="020B0604030504040204" pitchFamily="50" charset="-128"/>
              </a:rPr>
              <a:t>4</a:t>
            </a:r>
            <a:r>
              <a:rPr lang="ja-JP" altLang="en-US" sz="1100" b="1" dirty="0">
                <a:latin typeface="メイリオ" panose="020B0604030504040204" pitchFamily="50" charset="-128"/>
                <a:ea typeface="メイリオ" panose="020B0604030504040204" pitchFamily="50" charset="-128"/>
              </a:rPr>
              <a:t>年度「</a:t>
            </a:r>
            <a:r>
              <a:rPr lang="en-US" altLang="ja-JP" sz="1100" b="1" dirty="0">
                <a:latin typeface="メイリオ" panose="020B0604030504040204" pitchFamily="50" charset="-128"/>
                <a:ea typeface="メイリオ" panose="020B0604030504040204" pitchFamily="50" charset="-128"/>
              </a:rPr>
              <a:t>AMED</a:t>
            </a:r>
            <a:r>
              <a:rPr lang="ja-JP" altLang="en-US" sz="1100" b="1" dirty="0">
                <a:latin typeface="メイリオ" panose="020B0604030504040204" pitchFamily="50" charset="-128"/>
                <a:ea typeface="メイリオ" panose="020B0604030504040204" pitchFamily="50" charset="-128"/>
              </a:rPr>
              <a:t>橋渡し研究プログラム（異分野融合型研究開発推進支援事業）」の採択を受け、異分野融合型研究シーズの支援を実施致します。</a:t>
            </a:r>
            <a:endParaRPr lang="en-US" altLang="ja-JP" sz="1100" b="1"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　橋渡し研究支援機関においては、自機関だけでなく他機関のシーズ発掘と支援を行っており、様々な開発段階にあるシーズを開発段階に応じて異分野シーズ（シーズ</a:t>
            </a:r>
            <a:r>
              <a:rPr lang="en-US" altLang="ja-JP" sz="1100" b="1" dirty="0">
                <a:latin typeface="メイリオ" panose="020B0604030504040204" pitchFamily="50" charset="-128"/>
                <a:ea typeface="メイリオ" panose="020B0604030504040204" pitchFamily="50" charset="-128"/>
              </a:rPr>
              <a:t>H</a:t>
            </a:r>
            <a:r>
              <a:rPr lang="ja-JP" altLang="en-US" sz="1100" b="1" dirty="0">
                <a:latin typeface="メイリオ" panose="020B0604030504040204" pitchFamily="50" charset="-128"/>
                <a:ea typeface="メイリオ" panose="020B0604030504040204" pitchFamily="50" charset="-128"/>
              </a:rPr>
              <a:t>）、シーズ</a:t>
            </a:r>
            <a:r>
              <a:rPr lang="en-US" altLang="ja-JP" sz="1100" b="1" dirty="0">
                <a:latin typeface="メイリオ" panose="020B0604030504040204" pitchFamily="50" charset="-128"/>
                <a:ea typeface="メイリオ" panose="020B0604030504040204" pitchFamily="50" charset="-128"/>
              </a:rPr>
              <a:t>A</a:t>
            </a:r>
            <a:r>
              <a:rPr lang="ja-JP" altLang="en-US" sz="1100" b="1" dirty="0" err="1">
                <a:latin typeface="メイリオ" panose="020B0604030504040204" pitchFamily="50" charset="-128"/>
                <a:ea typeface="メイリオ" panose="020B0604030504040204" pitchFamily="50" charset="-128"/>
              </a:rPr>
              <a:t>、</a:t>
            </a:r>
            <a:r>
              <a:rPr lang="en-US" altLang="ja-JP" sz="1100" b="1" dirty="0">
                <a:latin typeface="メイリオ" panose="020B0604030504040204" pitchFamily="50" charset="-128"/>
                <a:ea typeface="メイリオ" panose="020B0604030504040204" pitchFamily="50" charset="-128"/>
              </a:rPr>
              <a:t>B</a:t>
            </a:r>
            <a:r>
              <a:rPr lang="ja-JP" altLang="en-US" sz="1100" b="1" dirty="0">
                <a:latin typeface="メイリオ" panose="020B0604030504040204" pitchFamily="50" charset="-128"/>
                <a:ea typeface="メイリオ" panose="020B0604030504040204" pitchFamily="50" charset="-128"/>
              </a:rPr>
              <a:t>及び</a:t>
            </a:r>
            <a:r>
              <a:rPr lang="en-US" altLang="ja-JP" sz="1100" b="1" dirty="0">
                <a:latin typeface="メイリオ" panose="020B0604030504040204" pitchFamily="50" charset="-128"/>
                <a:ea typeface="メイリオ" panose="020B0604030504040204" pitchFamily="50" charset="-128"/>
              </a:rPr>
              <a:t>C</a:t>
            </a:r>
            <a:r>
              <a:rPr lang="ja-JP" altLang="en-US" sz="1100" b="1" dirty="0">
                <a:latin typeface="メイリオ" panose="020B0604030504040204" pitchFamily="50" charset="-128"/>
                <a:ea typeface="メイリオ" panose="020B0604030504040204" pitchFamily="50" charset="-128"/>
              </a:rPr>
              <a:t>に振り分け、拠点の機能を最大限に活かす研究支援を実施しています。</a:t>
            </a:r>
          </a:p>
        </p:txBody>
      </p:sp>
      <p:sp>
        <p:nvSpPr>
          <p:cNvPr id="9" name="正方形/長方形 8"/>
          <p:cNvSpPr/>
          <p:nvPr/>
        </p:nvSpPr>
        <p:spPr>
          <a:xfrm>
            <a:off x="362503" y="2807585"/>
            <a:ext cx="1736832" cy="1029888"/>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メイリオ" panose="020B0604030504040204" pitchFamily="50" charset="-128"/>
                <a:ea typeface="メイリオ" panose="020B0604030504040204" pitchFamily="50" charset="-128"/>
                <a:cs typeface="Arial" panose="020B0604020202020204" pitchFamily="34" charset="0"/>
              </a:rPr>
              <a:t>AMED</a:t>
            </a:r>
            <a:endParaRPr kumimoji="1" lang="ja-JP" altLang="en-US"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18" name="正方形/長方形 17"/>
          <p:cNvSpPr/>
          <p:nvPr/>
        </p:nvSpPr>
        <p:spPr>
          <a:xfrm>
            <a:off x="3923928" y="2807585"/>
            <a:ext cx="1541841" cy="102988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cs typeface="Arial" panose="020B0604020202020204" pitchFamily="34" charset="0"/>
              </a:rPr>
              <a:t>拠点</a:t>
            </a:r>
          </a:p>
        </p:txBody>
      </p:sp>
      <p:sp>
        <p:nvSpPr>
          <p:cNvPr id="17" name="正方形/長方形 16"/>
          <p:cNvSpPr/>
          <p:nvPr/>
        </p:nvSpPr>
        <p:spPr>
          <a:xfrm>
            <a:off x="7380094" y="2807585"/>
            <a:ext cx="1459966" cy="102988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メイリオ" panose="020B0604030504040204" pitchFamily="50" charset="-128"/>
                <a:ea typeface="メイリオ" panose="020B0604030504040204" pitchFamily="50" charset="-128"/>
                <a:cs typeface="Arial" panose="020B0604020202020204" pitchFamily="34" charset="0"/>
              </a:rPr>
              <a:t>機関</a:t>
            </a:r>
            <a:r>
              <a:rPr kumimoji="1" lang="ja-JP" altLang="en-US" dirty="0">
                <a:latin typeface="メイリオ" panose="020B0604030504040204" pitchFamily="50" charset="-128"/>
                <a:ea typeface="メイリオ" panose="020B0604030504040204" pitchFamily="50" charset="-128"/>
                <a:cs typeface="Arial" panose="020B0604020202020204" pitchFamily="34" charset="0"/>
              </a:rPr>
              <a:t>内・外</a:t>
            </a:r>
            <a:endParaRPr kumimoji="1" lang="en-US" altLang="ja-JP" dirty="0">
              <a:latin typeface="メイリオ" panose="020B0604030504040204" pitchFamily="50" charset="-128"/>
              <a:ea typeface="メイリオ" panose="020B0604030504040204" pitchFamily="50" charset="-128"/>
              <a:cs typeface="Arial" panose="020B0604020202020204" pitchFamily="34" charset="0"/>
            </a:endParaRPr>
          </a:p>
          <a:p>
            <a:pPr algn="ctr"/>
            <a:r>
              <a:rPr lang="ja-JP" altLang="en-US" dirty="0">
                <a:latin typeface="メイリオ" panose="020B0604030504040204" pitchFamily="50" charset="-128"/>
                <a:ea typeface="メイリオ" panose="020B0604030504040204" pitchFamily="50" charset="-128"/>
                <a:cs typeface="Arial" panose="020B0604020202020204" pitchFamily="34" charset="0"/>
              </a:rPr>
              <a:t>研究者</a:t>
            </a:r>
            <a:endParaRPr kumimoji="1" lang="ja-JP" altLang="en-US"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23" name="テキスト ボックス 22"/>
          <p:cNvSpPr txBox="1"/>
          <p:nvPr/>
        </p:nvSpPr>
        <p:spPr>
          <a:xfrm>
            <a:off x="6142385" y="2713801"/>
            <a:ext cx="646331" cy="369332"/>
          </a:xfrm>
          <a:prstGeom prst="rect">
            <a:avLst/>
          </a:prstGeom>
          <a:noFill/>
        </p:spPr>
        <p:txBody>
          <a:bodyPr wrap="none" rtlCol="0">
            <a:spAutoFit/>
          </a:bodyPr>
          <a:lstStyle/>
          <a:p>
            <a:r>
              <a:rPr kumimoji="1" lang="ja-JP" altLang="en-US" dirty="0">
                <a:solidFill>
                  <a:schemeClr val="bg2">
                    <a:lumMod val="25000"/>
                  </a:schemeClr>
                </a:solidFill>
                <a:latin typeface="メイリオ" panose="020B0604030504040204" pitchFamily="50" charset="-128"/>
                <a:ea typeface="メイリオ" panose="020B0604030504040204" pitchFamily="50" charset="-128"/>
              </a:rPr>
              <a:t>支援</a:t>
            </a:r>
          </a:p>
        </p:txBody>
      </p:sp>
      <p:sp>
        <p:nvSpPr>
          <p:cNvPr id="24" name="テキスト ボックス 23"/>
          <p:cNvSpPr txBox="1"/>
          <p:nvPr/>
        </p:nvSpPr>
        <p:spPr>
          <a:xfrm>
            <a:off x="5796136" y="3563724"/>
            <a:ext cx="1338828" cy="369332"/>
          </a:xfrm>
          <a:prstGeom prst="rect">
            <a:avLst/>
          </a:prstGeom>
          <a:noFill/>
        </p:spPr>
        <p:txBody>
          <a:bodyPr wrap="none" rtlCol="0">
            <a:spAutoFit/>
          </a:bodyPr>
          <a:lstStyle/>
          <a:p>
            <a:r>
              <a:rPr kumimoji="1" lang="ja-JP" altLang="en-US" dirty="0">
                <a:solidFill>
                  <a:schemeClr val="bg2">
                    <a:lumMod val="25000"/>
                  </a:schemeClr>
                </a:solidFill>
                <a:latin typeface="メイリオ" panose="020B0604030504040204" pitchFamily="50" charset="-128"/>
                <a:ea typeface="メイリオ" panose="020B0604030504040204" pitchFamily="50" charset="-128"/>
              </a:rPr>
              <a:t>シーズ登録</a:t>
            </a:r>
          </a:p>
        </p:txBody>
      </p:sp>
      <p:sp>
        <p:nvSpPr>
          <p:cNvPr id="31" name="テキスト ボックス 30"/>
          <p:cNvSpPr txBox="1"/>
          <p:nvPr/>
        </p:nvSpPr>
        <p:spPr>
          <a:xfrm>
            <a:off x="2434686" y="2716862"/>
            <a:ext cx="1249096" cy="369332"/>
          </a:xfrm>
          <a:prstGeom prst="rect">
            <a:avLst/>
          </a:prstGeom>
          <a:noFill/>
        </p:spPr>
        <p:txBody>
          <a:bodyPr wrap="square" rtlCol="0">
            <a:spAutoFit/>
          </a:bodyPr>
          <a:lstStyle/>
          <a:p>
            <a:r>
              <a:rPr kumimoji="1" lang="ja-JP" altLang="en-US" dirty="0">
                <a:solidFill>
                  <a:schemeClr val="bg2">
                    <a:lumMod val="25000"/>
                  </a:schemeClr>
                </a:solidFill>
                <a:latin typeface="メイリオ" panose="020B0604030504040204" pitchFamily="50" charset="-128"/>
                <a:ea typeface="メイリオ" panose="020B0604030504040204" pitchFamily="50" charset="-128"/>
              </a:rPr>
              <a:t>各種情報</a:t>
            </a:r>
          </a:p>
        </p:txBody>
      </p:sp>
      <p:sp>
        <p:nvSpPr>
          <p:cNvPr id="32" name="テキスト ボックス 31"/>
          <p:cNvSpPr txBox="1"/>
          <p:nvPr/>
        </p:nvSpPr>
        <p:spPr>
          <a:xfrm>
            <a:off x="2684473" y="3542419"/>
            <a:ext cx="1338828" cy="369332"/>
          </a:xfrm>
          <a:prstGeom prst="rect">
            <a:avLst/>
          </a:prstGeom>
          <a:noFill/>
        </p:spPr>
        <p:txBody>
          <a:bodyPr wrap="square" rtlCol="0">
            <a:spAutoFit/>
          </a:bodyPr>
          <a:lstStyle/>
          <a:p>
            <a:r>
              <a:rPr lang="ja-JP" altLang="en-US" dirty="0">
                <a:solidFill>
                  <a:schemeClr val="bg2">
                    <a:lumMod val="25000"/>
                  </a:schemeClr>
                </a:solidFill>
                <a:latin typeface="メイリオ" panose="020B0604030504040204" pitchFamily="50" charset="-128"/>
                <a:ea typeface="メイリオ" panose="020B0604030504040204" pitchFamily="50" charset="-128"/>
              </a:rPr>
              <a:t>報告</a:t>
            </a:r>
            <a:endParaRPr kumimoji="1" lang="ja-JP" altLang="en-US"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33" name="直線矢印コネクタ 32"/>
          <p:cNvCxnSpPr/>
          <p:nvPr/>
        </p:nvCxnSpPr>
        <p:spPr>
          <a:xfrm flipH="1" flipV="1">
            <a:off x="2138896" y="3505777"/>
            <a:ext cx="1761840" cy="112"/>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10800000" flipH="1" flipV="1">
            <a:off x="2138896" y="3138192"/>
            <a:ext cx="1761840" cy="112"/>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rot="10800000" flipH="1" flipV="1">
            <a:off x="5528522" y="3145181"/>
            <a:ext cx="1761840" cy="112"/>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flipV="1">
            <a:off x="5488961" y="3501564"/>
            <a:ext cx="1761840" cy="112"/>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615065" y="2132856"/>
            <a:ext cx="2159566" cy="738664"/>
          </a:xfrm>
          <a:prstGeom prst="rect">
            <a:avLst/>
          </a:prstGeom>
          <a:noFill/>
        </p:spPr>
        <p:txBody>
          <a:bodyPr wrap="none" rtlCol="0">
            <a:spAutoFit/>
          </a:bodyPr>
          <a:lstStyle/>
          <a:p>
            <a:pPr algn="ctr"/>
            <a:r>
              <a:rPr lang="ja-JP" altLang="en-US" sz="1400" dirty="0">
                <a:latin typeface="メイリオ" panose="020B0604030504040204" pitchFamily="50" charset="-128"/>
                <a:ea typeface="メイリオ" panose="020B0604030504040204" pitchFamily="50" charset="-128"/>
              </a:rPr>
              <a:t>シーズリスト管理</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申請および報告取り纏め</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シーズ</a:t>
            </a:r>
            <a:r>
              <a:rPr kumimoji="1" lang="ja-JP" altLang="en-US" sz="1400" dirty="0">
                <a:latin typeface="メイリオ" panose="020B0604030504040204" pitchFamily="50" charset="-128"/>
                <a:ea typeface="メイリオ" panose="020B0604030504040204" pitchFamily="50" charset="-128"/>
              </a:rPr>
              <a:t>実用化支援</a:t>
            </a:r>
          </a:p>
        </p:txBody>
      </p:sp>
      <p:sp>
        <p:nvSpPr>
          <p:cNvPr id="42" name="角丸四角形 41"/>
          <p:cNvSpPr/>
          <p:nvPr/>
        </p:nvSpPr>
        <p:spPr>
          <a:xfrm>
            <a:off x="4860032" y="4082088"/>
            <a:ext cx="4080100" cy="2170200"/>
          </a:xfrm>
          <a:prstGeom prst="roundRect">
            <a:avLst>
              <a:gd name="adj" fmla="val 11647"/>
            </a:avLst>
          </a:prstGeom>
          <a:solidFill>
            <a:schemeClr val="bg1">
              <a:lumMod val="95000"/>
            </a:schemeClr>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u="sng" dirty="0">
                <a:solidFill>
                  <a:schemeClr val="tx1"/>
                </a:solidFill>
                <a:effectLst>
                  <a:outerShdw blurRad="38100" dist="38100" dir="2700000" algn="tl">
                    <a:srgbClr val="000000">
                      <a:alpha val="43137"/>
                    </a:srgbClr>
                  </a:outerShdw>
                </a:effectLst>
              </a:rPr>
              <a:t>シーズ登録メリット</a:t>
            </a:r>
            <a:endParaRPr lang="en-US" altLang="ja-JP" u="sng" dirty="0">
              <a:solidFill>
                <a:schemeClr val="tx1"/>
              </a:solidFill>
              <a:effectLst>
                <a:outerShdw blurRad="38100" dist="38100" dir="2700000" algn="tl">
                  <a:srgbClr val="000000">
                    <a:alpha val="43137"/>
                  </a:srgbClr>
                </a:outerShdw>
              </a:effectLst>
            </a:endParaRPr>
          </a:p>
          <a:p>
            <a:r>
              <a:rPr kumimoji="1" lang="ja-JP" altLang="en-US" sz="1400" dirty="0">
                <a:solidFill>
                  <a:schemeClr val="tx1"/>
                </a:solidFill>
              </a:rPr>
              <a:t>・シーズ</a:t>
            </a:r>
            <a:r>
              <a:rPr kumimoji="1" lang="en-US" altLang="ja-JP" sz="1400" dirty="0">
                <a:solidFill>
                  <a:schemeClr val="tx1"/>
                </a:solidFill>
                <a:latin typeface="Arial" panose="020B0604020202020204" pitchFamily="34" charset="0"/>
                <a:cs typeface="Arial" panose="020B0604020202020204" pitchFamily="34" charset="0"/>
              </a:rPr>
              <a:t>H</a:t>
            </a:r>
            <a:r>
              <a:rPr kumimoji="1" lang="ja-JP" altLang="en-US" sz="1400" dirty="0">
                <a:solidFill>
                  <a:schemeClr val="tx1"/>
                </a:solidFill>
                <a:latin typeface="Arial" panose="020B0604020202020204" pitchFamily="34" charset="0"/>
                <a:cs typeface="Arial" panose="020B0604020202020204" pitchFamily="34" charset="0"/>
              </a:rPr>
              <a:t>・</a:t>
            </a:r>
            <a:r>
              <a:rPr kumimoji="1" lang="en-US" altLang="ja-JP" sz="1400" dirty="0">
                <a:solidFill>
                  <a:schemeClr val="tx1"/>
                </a:solidFill>
                <a:latin typeface="Arial" panose="020B0604020202020204" pitchFamily="34" charset="0"/>
                <a:cs typeface="Arial" panose="020B0604020202020204" pitchFamily="34" charset="0"/>
              </a:rPr>
              <a:t>A</a:t>
            </a:r>
            <a:r>
              <a:rPr kumimoji="1" lang="ja-JP" altLang="en-US" sz="1400" dirty="0">
                <a:solidFill>
                  <a:schemeClr val="tx1"/>
                </a:solidFill>
                <a:latin typeface="Arial" panose="020B0604020202020204" pitchFamily="34" charset="0"/>
                <a:cs typeface="Arial" panose="020B0604020202020204" pitchFamily="34" charset="0"/>
              </a:rPr>
              <a:t>・</a:t>
            </a:r>
            <a:r>
              <a:rPr kumimoji="1" lang="en-US" altLang="ja-JP" sz="1400" dirty="0">
                <a:solidFill>
                  <a:schemeClr val="tx1"/>
                </a:solidFill>
                <a:latin typeface="Arial" panose="020B0604020202020204" pitchFamily="34" charset="0"/>
                <a:cs typeface="Arial" panose="020B0604020202020204" pitchFamily="34" charset="0"/>
              </a:rPr>
              <a:t>B</a:t>
            </a:r>
            <a:r>
              <a:rPr kumimoji="1" lang="ja-JP" altLang="en-US" sz="1400" dirty="0">
                <a:solidFill>
                  <a:schemeClr val="tx1"/>
                </a:solidFill>
                <a:latin typeface="Arial" panose="020B0604020202020204" pitchFamily="34" charset="0"/>
                <a:cs typeface="Arial" panose="020B0604020202020204" pitchFamily="34" charset="0"/>
              </a:rPr>
              <a:t>・</a:t>
            </a:r>
            <a:r>
              <a:rPr kumimoji="1" lang="en-US" altLang="ja-JP" sz="1400" dirty="0">
                <a:solidFill>
                  <a:schemeClr val="tx1"/>
                </a:solidFill>
                <a:latin typeface="Arial" panose="020B0604020202020204" pitchFamily="34" charset="0"/>
                <a:cs typeface="Arial" panose="020B0604020202020204" pitchFamily="34" charset="0"/>
              </a:rPr>
              <a:t>C</a:t>
            </a:r>
            <a:r>
              <a:rPr kumimoji="1" lang="ja-JP" altLang="en-US" sz="1400" dirty="0">
                <a:solidFill>
                  <a:schemeClr val="tx1"/>
                </a:solidFill>
              </a:rPr>
              <a:t>研究費の申請の機会</a:t>
            </a:r>
            <a:endParaRPr kumimoji="1" lang="en-US" altLang="ja-JP" sz="1400" dirty="0">
              <a:solidFill>
                <a:schemeClr val="tx1"/>
              </a:solidFill>
            </a:endParaRPr>
          </a:p>
          <a:p>
            <a:r>
              <a:rPr lang="ja-JP" altLang="en-US" sz="1400" dirty="0">
                <a:solidFill>
                  <a:schemeClr val="tx1"/>
                </a:solidFill>
              </a:rPr>
              <a:t>・</a:t>
            </a:r>
            <a:r>
              <a:rPr lang="en-US" altLang="ja-JP" sz="1400" dirty="0">
                <a:solidFill>
                  <a:schemeClr val="tx1"/>
                </a:solidFill>
                <a:latin typeface="Arial" panose="020B0604020202020204" pitchFamily="34" charset="0"/>
                <a:cs typeface="Arial" panose="020B0604020202020204" pitchFamily="34" charset="0"/>
              </a:rPr>
              <a:t>AMED</a:t>
            </a:r>
            <a:r>
              <a:rPr lang="ja-JP" altLang="en-US" sz="1400" dirty="0" err="1">
                <a:solidFill>
                  <a:schemeClr val="tx1"/>
                </a:solidFill>
              </a:rPr>
              <a:t>が提</a:t>
            </a:r>
            <a:r>
              <a:rPr lang="ja-JP" altLang="en-US" sz="1400" dirty="0">
                <a:solidFill>
                  <a:schemeClr val="tx1"/>
                </a:solidFill>
              </a:rPr>
              <a:t>供する知財調査、展示会出展支援、企業リエゾン等の機会</a:t>
            </a:r>
            <a:endParaRPr lang="en-US" altLang="ja-JP" sz="1400" dirty="0">
              <a:solidFill>
                <a:schemeClr val="tx1"/>
              </a:solidFill>
            </a:endParaRPr>
          </a:p>
          <a:p>
            <a:r>
              <a:rPr kumimoji="1" lang="ja-JP" altLang="en-US" sz="1400" dirty="0">
                <a:solidFill>
                  <a:schemeClr val="tx1"/>
                </a:solidFill>
              </a:rPr>
              <a:t>・橋渡し事業情報提供</a:t>
            </a:r>
            <a:endParaRPr kumimoji="1" lang="en-US" altLang="ja-JP" sz="1400" dirty="0">
              <a:solidFill>
                <a:schemeClr val="tx1"/>
              </a:solidFill>
            </a:endParaRPr>
          </a:p>
          <a:p>
            <a:endParaRPr lang="en-US" altLang="ja-JP" u="sng" dirty="0">
              <a:solidFill>
                <a:schemeClr val="tx1"/>
              </a:solidFill>
              <a:effectLst>
                <a:outerShdw blurRad="38100" dist="38100" dir="2700000" algn="tl">
                  <a:srgbClr val="000000">
                    <a:alpha val="43137"/>
                  </a:srgbClr>
                </a:outerShdw>
              </a:effectLst>
            </a:endParaRPr>
          </a:p>
          <a:p>
            <a:r>
              <a:rPr lang="en-US" altLang="ja-JP" sz="1400" b="1" dirty="0">
                <a:solidFill>
                  <a:srgbClr val="FF0000"/>
                </a:solidFill>
              </a:rPr>
              <a:t>※</a:t>
            </a:r>
            <a:r>
              <a:rPr lang="en-US" altLang="ja-JP" sz="1400" b="1" dirty="0">
                <a:solidFill>
                  <a:srgbClr val="FF0000"/>
                </a:solidFill>
                <a:latin typeface="Arial" panose="020B0604020202020204" pitchFamily="34" charset="0"/>
                <a:cs typeface="Arial" panose="020B0604020202020204" pitchFamily="34" charset="0"/>
              </a:rPr>
              <a:t>AMED</a:t>
            </a:r>
            <a:r>
              <a:rPr lang="ja-JP" altLang="en-US" sz="1400" b="1" dirty="0">
                <a:solidFill>
                  <a:srgbClr val="FF0000"/>
                </a:solidFill>
              </a:rPr>
              <a:t>の実施する調査時に情報提供を頂きます。</a:t>
            </a:r>
            <a:endParaRPr lang="en-US" altLang="ja-JP" sz="1400" b="1" dirty="0">
              <a:solidFill>
                <a:srgbClr val="FF0000"/>
              </a:solidFill>
            </a:endParaRPr>
          </a:p>
          <a:p>
            <a:endParaRPr kumimoji="1" lang="ja-JP" altLang="en-US" sz="1400" dirty="0">
              <a:solidFill>
                <a:schemeClr val="tx1"/>
              </a:solidFill>
            </a:endParaRPr>
          </a:p>
        </p:txBody>
      </p:sp>
      <p:sp>
        <p:nvSpPr>
          <p:cNvPr id="43" name="テキスト ボックス 42"/>
          <p:cNvSpPr txBox="1"/>
          <p:nvPr/>
        </p:nvSpPr>
        <p:spPr>
          <a:xfrm>
            <a:off x="220542" y="3997781"/>
            <a:ext cx="4711498" cy="2462213"/>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橋渡し研究支援機関（</a:t>
            </a:r>
            <a:r>
              <a:rPr lang="en-US" altLang="ja-JP" sz="1400" b="1" dirty="0">
                <a:latin typeface="メイリオ" panose="020B0604030504040204" pitchFamily="50" charset="-128"/>
                <a:ea typeface="メイリオ" panose="020B0604030504040204" pitchFamily="50" charset="-128"/>
              </a:rPr>
              <a:t>11</a:t>
            </a:r>
            <a:r>
              <a:rPr lang="ja-JP" altLang="en-US" sz="1400" b="1" dirty="0">
                <a:latin typeface="メイリオ" panose="020B0604030504040204" pitchFamily="50" charset="-128"/>
                <a:ea typeface="メイリオ" panose="020B0604030504040204" pitchFamily="50" charset="-128"/>
              </a:rPr>
              <a:t>機関）：</a:t>
            </a:r>
            <a:endParaRPr lang="en-US" altLang="ja-JP" sz="14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北海道大学、東北大学、筑波大学、</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国立がん研究センター、東京大学、</a:t>
            </a:r>
            <a:r>
              <a:rPr lang="ja-JP" altLang="en-US" sz="1400" b="1" dirty="0">
                <a:solidFill>
                  <a:srgbClr val="0000FF"/>
                </a:solidFill>
                <a:latin typeface="メイリオ" panose="020B0604030504040204" pitchFamily="50" charset="-128"/>
                <a:ea typeface="メイリオ" panose="020B0604030504040204" pitchFamily="50" charset="-128"/>
              </a:rPr>
              <a:t>慶應義塾</a:t>
            </a:r>
            <a:r>
              <a:rPr lang="ja-JP" altLang="en-US" sz="1400" dirty="0">
                <a:solidFill>
                  <a:srgbClr val="0000FF"/>
                </a:solidFill>
                <a:latin typeface="メイリオ" panose="020B0604030504040204" pitchFamily="50" charset="-128"/>
                <a:ea typeface="メイリオ" panose="020B0604030504040204" pitchFamily="50" charset="-128"/>
              </a:rPr>
              <a:t>、</a:t>
            </a:r>
            <a:endParaRPr lang="en-US" altLang="ja-JP" sz="1400" dirty="0">
              <a:solidFill>
                <a:srgbClr val="0000FF"/>
              </a:solidFill>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名古屋大学、京都大学、大阪大学、岡山大学、九州大学</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異分野融合事業拠点</a:t>
            </a:r>
            <a:r>
              <a:rPr lang="en-US" altLang="ja-JP" sz="1400" b="1" dirty="0">
                <a:latin typeface="メイリオ" panose="020B0604030504040204" pitchFamily="50" charset="-128"/>
                <a:ea typeface="メイリオ" panose="020B0604030504040204" pitchFamily="50" charset="-128"/>
              </a:rPr>
              <a:t> (5</a:t>
            </a:r>
            <a:r>
              <a:rPr lang="ja-JP" altLang="en-US" sz="1400" b="1" dirty="0">
                <a:latin typeface="メイリオ" panose="020B0604030504040204" pitchFamily="50" charset="-128"/>
                <a:ea typeface="メイリオ" panose="020B0604030504040204" pitchFamily="50" charset="-128"/>
              </a:rPr>
              <a:t>機関</a:t>
            </a:r>
            <a:r>
              <a:rPr lang="en-US" altLang="ja-JP" sz="1400" b="1" dirty="0">
                <a:latin typeface="メイリオ" panose="020B0604030504040204" pitchFamily="50" charset="-128"/>
                <a:ea typeface="メイリオ" panose="020B0604030504040204" pitchFamily="50" charset="-128"/>
              </a:rPr>
              <a:t>) :</a:t>
            </a:r>
          </a:p>
          <a:p>
            <a:r>
              <a:rPr lang="ja-JP" altLang="en-US" sz="1400" b="1" dirty="0">
                <a:solidFill>
                  <a:srgbClr val="0000FF"/>
                </a:solidFill>
                <a:latin typeface="メイリオ" panose="020B0604030504040204" pitchFamily="50" charset="-128"/>
                <a:ea typeface="メイリオ" panose="020B0604030504040204" pitchFamily="50" charset="-128"/>
              </a:rPr>
              <a:t>慶應義塾</a:t>
            </a:r>
            <a:r>
              <a:rPr lang="ja-JP" altLang="en-US" sz="1400" dirty="0">
                <a:latin typeface="メイリオ" panose="020B0604030504040204" pitchFamily="50" charset="-128"/>
                <a:ea typeface="メイリオ" panose="020B0604030504040204" pitchFamily="50" charset="-128"/>
              </a:rPr>
              <a:t>、他４機関</a:t>
            </a:r>
            <a:endParaRPr lang="en-US" altLang="ja-JP" sz="1400" dirty="0">
              <a:latin typeface="メイリオ" panose="020B0604030504040204" pitchFamily="50" charset="-128"/>
              <a:ea typeface="メイリオ" panose="020B0604030504040204" pitchFamily="50" charset="-128"/>
            </a:endParaRPr>
          </a:p>
          <a:p>
            <a:endParaRPr lang="en-US" altLang="ja-JP" sz="1400" b="1" dirty="0">
              <a:solidFill>
                <a:srgbClr val="0000FF"/>
              </a:solidFill>
              <a:latin typeface="メイリオ" panose="020B0604030504040204" pitchFamily="50" charset="-128"/>
              <a:ea typeface="メイリオ" panose="020B0604030504040204" pitchFamily="50" charset="-128"/>
            </a:endParaRPr>
          </a:p>
          <a:p>
            <a:r>
              <a:rPr lang="en-US" altLang="ja-JP" sz="1400" b="1" dirty="0">
                <a:solidFill>
                  <a:srgbClr val="0000FF"/>
                </a:solidFill>
                <a:latin typeface="メイリオ" panose="020B0604030504040204" pitchFamily="50" charset="-128"/>
                <a:ea typeface="メイリオ" panose="020B0604030504040204" pitchFamily="50" charset="-128"/>
              </a:rPr>
              <a:t>【</a:t>
            </a:r>
            <a:r>
              <a:rPr lang="ja-JP" altLang="en-US" sz="1400" b="1" dirty="0">
                <a:solidFill>
                  <a:srgbClr val="0000FF"/>
                </a:solidFill>
                <a:latin typeface="メイリオ" panose="020B0604030504040204" pitchFamily="50" charset="-128"/>
                <a:ea typeface="メイリオ" panose="020B0604030504040204" pitchFamily="50" charset="-128"/>
              </a:rPr>
              <a:t>應義塾の課題名</a:t>
            </a:r>
            <a:r>
              <a:rPr lang="en-US" altLang="ja-JP" sz="1400" b="1" dirty="0">
                <a:solidFill>
                  <a:srgbClr val="0000FF"/>
                </a:solidFill>
                <a:latin typeface="メイリオ" panose="020B0604030504040204" pitchFamily="50" charset="-128"/>
                <a:ea typeface="メイリオ" panose="020B0604030504040204" pitchFamily="50" charset="-128"/>
              </a:rPr>
              <a:t>】</a:t>
            </a:r>
          </a:p>
          <a:p>
            <a:r>
              <a:rPr lang="ja-JP" altLang="en-US" sz="1400" b="1" spc="-150" dirty="0">
                <a:solidFill>
                  <a:srgbClr val="0000FF"/>
                </a:solidFill>
                <a:latin typeface="メイリオ" panose="020B0604030504040204" pitchFamily="50" charset="-128"/>
                <a:ea typeface="メイリオ" panose="020B0604030504040204" pitchFamily="50" charset="-128"/>
              </a:rPr>
              <a:t>多様な異分野研究の萌芽発掘から革新的医療シーズへの進化を導く持続的開発推進</a:t>
            </a:r>
            <a:endParaRPr lang="en-US" altLang="ja-JP" sz="1400" b="1" spc="-150" dirty="0">
              <a:solidFill>
                <a:srgbClr val="0000FF"/>
              </a:solidFill>
              <a:latin typeface="メイリオ" panose="020B0604030504040204" pitchFamily="50" charset="-128"/>
              <a:ea typeface="メイリオ" panose="020B0604030504040204" pitchFamily="50" charset="-128"/>
            </a:endParaRPr>
          </a:p>
        </p:txBody>
      </p:sp>
      <p:sp>
        <p:nvSpPr>
          <p:cNvPr id="19"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20" name="スライド番号プレースホルダー 7">
            <a:extLst>
              <a:ext uri="{FF2B5EF4-FFF2-40B4-BE49-F238E27FC236}">
                <a16:creationId xmlns:a16="http://schemas.microsoft.com/office/drawing/2014/main" id="{B25A60E8-486C-4EB9-BC71-A87138B9E38C}"/>
              </a:ext>
            </a:extLst>
          </p:cNvPr>
          <p:cNvSpPr>
            <a:spLocks noGrp="1"/>
          </p:cNvSpPr>
          <p:nvPr>
            <p:ph type="sldNum" sz="quarter" idx="12"/>
          </p:nvPr>
        </p:nvSpPr>
        <p:spPr>
          <a:xfrm>
            <a:off x="7008813" y="6492875"/>
            <a:ext cx="2133600" cy="365125"/>
          </a:xfrm>
        </p:spPr>
        <p:txBody>
          <a:bodyPr/>
          <a:lstStyle/>
          <a:p>
            <a:fld id="{786CA26F-AA1A-43CE-96C7-DFCAAFC898FE}" type="slidenum">
              <a:rPr kumimoji="1" lang="ja-JP" altLang="en-US" smtClean="0"/>
              <a:t>3</a:t>
            </a:fld>
            <a:endParaRPr kumimoji="1" lang="ja-JP" altLang="en-US" dirty="0"/>
          </a:p>
        </p:txBody>
      </p:sp>
      <p:pic>
        <p:nvPicPr>
          <p:cNvPr id="22" name="図 21">
            <a:extLst>
              <a:ext uri="{FF2B5EF4-FFF2-40B4-BE49-F238E27FC236}">
                <a16:creationId xmlns:a16="http://schemas.microsoft.com/office/drawing/2014/main" id="{FA224124-EA5E-D940-B683-72E90C2B2680}"/>
              </a:ext>
            </a:extLst>
          </p:cNvPr>
          <p:cNvPicPr>
            <a:picLocks noChangeAspect="1"/>
          </p:cNvPicPr>
          <p:nvPr/>
        </p:nvPicPr>
        <p:blipFill>
          <a:blip r:embed="rId2"/>
          <a:stretch>
            <a:fillRect/>
          </a:stretch>
        </p:blipFill>
        <p:spPr>
          <a:xfrm>
            <a:off x="7456793" y="128472"/>
            <a:ext cx="1618143" cy="367808"/>
          </a:xfrm>
          <a:prstGeom prst="rect">
            <a:avLst/>
          </a:prstGeom>
        </p:spPr>
      </p:pic>
    </p:spTree>
    <p:extLst>
      <p:ext uri="{BB962C8B-B14F-4D97-AF65-F5344CB8AC3E}">
        <p14:creationId xmlns:p14="http://schemas.microsoft.com/office/powerpoint/2010/main" val="173175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山形 10"/>
          <p:cNvSpPr/>
          <p:nvPr/>
        </p:nvSpPr>
        <p:spPr>
          <a:xfrm>
            <a:off x="2406449" y="2521313"/>
            <a:ext cx="2555471" cy="875180"/>
          </a:xfrm>
          <a:prstGeom prst="chevron">
            <a:avLst>
              <a:gd name="adj" fmla="val 71180"/>
            </a:avLst>
          </a:prstGeom>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b="1" dirty="0">
                <a:solidFill>
                  <a:schemeClr val="bg1"/>
                </a:solidFill>
              </a:rPr>
              <a:t>基礎研究</a:t>
            </a:r>
          </a:p>
        </p:txBody>
      </p:sp>
      <p:sp>
        <p:nvSpPr>
          <p:cNvPr id="19" name="山形 18"/>
          <p:cNvSpPr/>
          <p:nvPr/>
        </p:nvSpPr>
        <p:spPr>
          <a:xfrm>
            <a:off x="4470784" y="2521350"/>
            <a:ext cx="2688193" cy="875143"/>
          </a:xfrm>
          <a:prstGeom prst="chevron">
            <a:avLst>
              <a:gd name="adj" fmla="val 6931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solidFill>
                  <a:schemeClr val="bg1"/>
                </a:solidFill>
              </a:rPr>
              <a:t>非</a:t>
            </a:r>
            <a:r>
              <a:rPr kumimoji="1" lang="ja-JP" altLang="en-US" b="1" dirty="0">
                <a:solidFill>
                  <a:schemeClr val="bg1"/>
                </a:solidFill>
              </a:rPr>
              <a:t>臨床試験</a:t>
            </a:r>
          </a:p>
        </p:txBody>
      </p:sp>
      <p:sp>
        <p:nvSpPr>
          <p:cNvPr id="20" name="山形 19"/>
          <p:cNvSpPr/>
          <p:nvPr/>
        </p:nvSpPr>
        <p:spPr>
          <a:xfrm>
            <a:off x="6738825" y="2537270"/>
            <a:ext cx="2364367" cy="859223"/>
          </a:xfrm>
          <a:prstGeom prst="chevron">
            <a:avLst>
              <a:gd name="adj" fmla="val 6844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a:solidFill>
                  <a:schemeClr val="bg1"/>
                </a:solidFill>
              </a:rPr>
              <a:t>臨床試験</a:t>
            </a:r>
          </a:p>
        </p:txBody>
      </p:sp>
      <p:sp>
        <p:nvSpPr>
          <p:cNvPr id="27" name="テキスト ボックス 26"/>
          <p:cNvSpPr txBox="1"/>
          <p:nvPr/>
        </p:nvSpPr>
        <p:spPr>
          <a:xfrm>
            <a:off x="154865" y="111548"/>
            <a:ext cx="8920071" cy="523220"/>
          </a:xfrm>
          <a:prstGeom prst="rect">
            <a:avLst/>
          </a:prstGeom>
          <a:noFill/>
        </p:spPr>
        <p:txBody>
          <a:bodyPr wrap="square" rtlCol="0">
            <a:spAutoFit/>
          </a:bodyPr>
          <a:lstStyle/>
          <a:p>
            <a:r>
              <a:rPr lang="ja-JP" altLang="en-US"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橋渡し研究プログラム～シーズ分類、研究費</a:t>
            </a:r>
            <a:endParaRPr lang="en-US" altLang="ja-JP"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54865" y="853796"/>
            <a:ext cx="8920071" cy="769441"/>
          </a:xfrm>
          <a:prstGeom prst="rect">
            <a:avLst/>
          </a:prstGeom>
          <a:noFill/>
          <a:ln>
            <a:solidFill>
              <a:schemeClr val="bg1">
                <a:lumMod val="65000"/>
              </a:schemeClr>
            </a:solidFill>
          </a:ln>
        </p:spPr>
        <p:txBody>
          <a:bodyPr wrap="square" rtlCol="0">
            <a:spAutoFit/>
          </a:bodyPr>
          <a:lstStyle/>
          <a:p>
            <a:r>
              <a:rPr kumimoji="1" lang="ja-JP" altLang="en-US" sz="2400" b="1" dirty="0">
                <a:solidFill>
                  <a:srgbClr val="68002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シーズ</a:t>
            </a:r>
            <a:r>
              <a:rPr kumimoji="1" lang="ja-JP" altLang="en-US" sz="2000" dirty="0">
                <a:latin typeface="メイリオ" panose="020B0604030504040204" pitchFamily="50" charset="-128"/>
                <a:ea typeface="メイリオ" panose="020B0604030504040204" pitchFamily="50" charset="-128"/>
              </a:rPr>
              <a:t>：原則として医薬品・医療機器・再生医療等製品・体外診断用医薬品の薬事承認</a:t>
            </a:r>
            <a:r>
              <a:rPr kumimoji="1" lang="en-US" altLang="ja-JP" sz="2000" baseline="30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を目指すアカデミア発の研究開発課題</a:t>
            </a:r>
          </a:p>
        </p:txBody>
      </p:sp>
      <p:sp>
        <p:nvSpPr>
          <p:cNvPr id="7" name="テキスト ボックス 6"/>
          <p:cNvSpPr txBox="1"/>
          <p:nvPr/>
        </p:nvSpPr>
        <p:spPr>
          <a:xfrm>
            <a:off x="5178615" y="1993650"/>
            <a:ext cx="1260281" cy="461665"/>
          </a:xfrm>
          <a:prstGeom prst="rect">
            <a:avLst/>
          </a:prstGeom>
          <a:noFill/>
        </p:spPr>
        <p:txBody>
          <a:bodyPr wrap="none" rtlCol="0">
            <a:spAutoFit/>
          </a:bodyPr>
          <a:lstStyle/>
          <a:p>
            <a:r>
              <a:rPr kumimoji="1" lang="ja-JP" altLang="en-US" sz="2400" dirty="0"/>
              <a:t>シーズ</a:t>
            </a:r>
            <a:r>
              <a:rPr kumimoji="1" lang="en-US" altLang="ja-JP" sz="2400" dirty="0">
                <a:latin typeface="Arial" panose="020B0604020202020204" pitchFamily="34" charset="0"/>
                <a:cs typeface="Arial" panose="020B0604020202020204" pitchFamily="34" charset="0"/>
              </a:rPr>
              <a:t>B</a:t>
            </a:r>
            <a:endParaRPr kumimoji="1" lang="ja-JP" altLang="en-US" sz="2400" dirty="0">
              <a:latin typeface="Arial" panose="020B0604020202020204" pitchFamily="34" charset="0"/>
              <a:cs typeface="Arial" panose="020B0604020202020204" pitchFamily="34" charset="0"/>
            </a:endParaRPr>
          </a:p>
        </p:txBody>
      </p:sp>
      <p:sp>
        <p:nvSpPr>
          <p:cNvPr id="23" name="テキスト ボックス 22"/>
          <p:cNvSpPr txBox="1"/>
          <p:nvPr/>
        </p:nvSpPr>
        <p:spPr>
          <a:xfrm>
            <a:off x="221414" y="1772816"/>
            <a:ext cx="2406428" cy="707886"/>
          </a:xfrm>
          <a:prstGeom prst="rect">
            <a:avLst/>
          </a:prstGeom>
          <a:noFill/>
        </p:spPr>
        <p:txBody>
          <a:bodyPr wrap="none" rtlCol="0">
            <a:spAutoFit/>
          </a:bodyPr>
          <a:lstStyle/>
          <a:p>
            <a:pPr algn="ctr"/>
            <a:r>
              <a:rPr kumimoji="1" lang="ja-JP" altLang="en-US" sz="1600" dirty="0">
                <a:solidFill>
                  <a:srgbClr val="FF0000"/>
                </a:solidFill>
              </a:rPr>
              <a:t>異分野融合型研究シーズ</a:t>
            </a:r>
            <a:endParaRPr kumimoji="1" lang="en-US" altLang="ja-JP" sz="1600" dirty="0">
              <a:solidFill>
                <a:srgbClr val="FF0000"/>
              </a:solidFill>
            </a:endParaRPr>
          </a:p>
          <a:p>
            <a:pPr algn="ctr"/>
            <a:r>
              <a:rPr lang="ja-JP" altLang="en-US" sz="2400" dirty="0">
                <a:solidFill>
                  <a:srgbClr val="FF0000"/>
                </a:solidFill>
                <a:latin typeface="Arial" panose="020B0604020202020204" pitchFamily="34" charset="0"/>
                <a:cs typeface="Arial" panose="020B0604020202020204" pitchFamily="34" charset="0"/>
              </a:rPr>
              <a:t>シーズ</a:t>
            </a:r>
            <a:r>
              <a:rPr lang="en-US" altLang="ja-JP" sz="2400" dirty="0">
                <a:solidFill>
                  <a:srgbClr val="FF0000"/>
                </a:solidFill>
                <a:latin typeface="Arial" panose="020B0604020202020204" pitchFamily="34" charset="0"/>
                <a:cs typeface="Arial" panose="020B0604020202020204" pitchFamily="34" charset="0"/>
              </a:rPr>
              <a:t>H</a:t>
            </a:r>
            <a:endParaRPr kumimoji="1" lang="ja-JP" altLang="en-US" sz="2400" dirty="0">
              <a:solidFill>
                <a:srgbClr val="FF0000"/>
              </a:solidFill>
              <a:latin typeface="Arial" panose="020B0604020202020204" pitchFamily="34" charset="0"/>
              <a:cs typeface="Arial" panose="020B0604020202020204" pitchFamily="34" charset="0"/>
            </a:endParaRPr>
          </a:p>
        </p:txBody>
      </p:sp>
      <p:sp>
        <p:nvSpPr>
          <p:cNvPr id="28" name="テキスト ボックス 27"/>
          <p:cNvSpPr txBox="1"/>
          <p:nvPr/>
        </p:nvSpPr>
        <p:spPr>
          <a:xfrm>
            <a:off x="7177206" y="1993650"/>
            <a:ext cx="1277914" cy="461665"/>
          </a:xfrm>
          <a:prstGeom prst="rect">
            <a:avLst/>
          </a:prstGeom>
          <a:noFill/>
        </p:spPr>
        <p:txBody>
          <a:bodyPr wrap="none" rtlCol="0">
            <a:spAutoFit/>
          </a:bodyPr>
          <a:lstStyle/>
          <a:p>
            <a:r>
              <a:rPr kumimoji="1" lang="ja-JP" altLang="en-US" sz="2400" dirty="0"/>
              <a:t>シーズ</a:t>
            </a:r>
            <a:r>
              <a:rPr lang="en-US" altLang="ja-JP" sz="2400" dirty="0">
                <a:latin typeface="Arial" panose="020B0604020202020204" pitchFamily="34" charset="0"/>
                <a:cs typeface="Arial" panose="020B0604020202020204" pitchFamily="34" charset="0"/>
              </a:rPr>
              <a:t>C</a:t>
            </a:r>
            <a:endParaRPr kumimoji="1" lang="ja-JP" altLang="en-US" sz="24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2996131" y="3667032"/>
            <a:ext cx="1107996"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特許出願</a:t>
            </a:r>
          </a:p>
        </p:txBody>
      </p:sp>
      <p:sp>
        <p:nvSpPr>
          <p:cNvPr id="16" name="テキスト ボックス 15"/>
          <p:cNvSpPr txBox="1"/>
          <p:nvPr/>
        </p:nvSpPr>
        <p:spPr>
          <a:xfrm>
            <a:off x="2665022" y="4550645"/>
            <a:ext cx="1844577" cy="1169551"/>
          </a:xfrm>
          <a:prstGeom prst="rect">
            <a:avLst/>
          </a:prstGeom>
          <a:noFill/>
        </p:spPr>
        <p:txBody>
          <a:bodyPr wrap="square" rtlCol="0">
            <a:spAutoFit/>
          </a:bodyPr>
          <a:lstStyle/>
          <a:p>
            <a:pPr algn="ctr"/>
            <a:r>
              <a:rPr kumimoji="1" lang="ja-JP" altLang="en-US" sz="1400" b="1" dirty="0">
                <a:latin typeface="HG丸ｺﾞｼｯｸM-PRO" panose="020F0600000000000000" pitchFamily="50" charset="-128"/>
                <a:ea typeface="HG丸ｺﾞｼｯｸM-PRO" panose="020F0600000000000000" pitchFamily="50" charset="-128"/>
              </a:rPr>
              <a:t>シーズ</a:t>
            </a:r>
            <a:r>
              <a:rPr lang="ja-JP" altLang="en-US" sz="1400" b="1" dirty="0">
                <a:latin typeface="HG丸ｺﾞｼｯｸM-PRO" panose="020F0600000000000000" pitchFamily="50" charset="-128"/>
                <a:ea typeface="HG丸ｺﾞｼｯｸM-PRO" panose="020F0600000000000000" pitchFamily="50" charset="-128"/>
              </a:rPr>
              <a:t>Ａ</a:t>
            </a:r>
            <a:endParaRPr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特許取得等を目指す課題</a:t>
            </a:r>
            <a:r>
              <a:rPr kumimoji="1" lang="ja-JP" altLang="en-US" sz="1400" dirty="0">
                <a:latin typeface="HG丸ｺﾞｼｯｸM-PRO" panose="020F0600000000000000" pitchFamily="50" charset="-128"/>
                <a:ea typeface="HG丸ｺﾞｼｯｸM-PRO" panose="020F0600000000000000" pitchFamily="50" charset="-128"/>
              </a:rPr>
              <a:t>を橋渡し研究支援機関が主体となって発掘・育成</a:t>
            </a:r>
          </a:p>
        </p:txBody>
      </p:sp>
      <p:sp>
        <p:nvSpPr>
          <p:cNvPr id="30" name="テキスト ボックス 29"/>
          <p:cNvSpPr txBox="1"/>
          <p:nvPr/>
        </p:nvSpPr>
        <p:spPr>
          <a:xfrm>
            <a:off x="7026255" y="3528533"/>
            <a:ext cx="1645002" cy="646331"/>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医師主導治験</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臨床</a:t>
            </a:r>
            <a:r>
              <a:rPr lang="en-US" altLang="ja-JP" dirty="0">
                <a:latin typeface="HG丸ｺﾞｼｯｸM-PRO" panose="020F0600000000000000" pitchFamily="50" charset="-128"/>
                <a:ea typeface="HG丸ｺﾞｼｯｸM-PRO" panose="020F0600000000000000" pitchFamily="50" charset="-128"/>
              </a:rPr>
              <a:t>POC</a:t>
            </a:r>
            <a:r>
              <a:rPr lang="ja-JP" altLang="en-US" dirty="0">
                <a:latin typeface="HG丸ｺﾞｼｯｸM-PRO" panose="020F0600000000000000" pitchFamily="50" charset="-128"/>
                <a:ea typeface="HG丸ｺﾞｼｯｸM-PRO" panose="020F0600000000000000" pitchFamily="50" charset="-128"/>
              </a:rPr>
              <a:t>取得</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2"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2" name="テキスト ボックス 1"/>
          <p:cNvSpPr txBox="1"/>
          <p:nvPr/>
        </p:nvSpPr>
        <p:spPr>
          <a:xfrm>
            <a:off x="5868144" y="1628884"/>
            <a:ext cx="3262432" cy="276999"/>
          </a:xfrm>
          <a:prstGeom prst="rect">
            <a:avLst/>
          </a:prstGeom>
          <a:noFill/>
        </p:spPr>
        <p:txBody>
          <a:bodyPr wrap="none" rtlCol="0">
            <a:spAutoFit/>
          </a:bodyPr>
          <a:lstStyle/>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薬事承認：薬機法に基づいた製造販売承認</a:t>
            </a:r>
          </a:p>
        </p:txBody>
      </p:sp>
      <p:sp>
        <p:nvSpPr>
          <p:cNvPr id="24" name="山形 10">
            <a:extLst>
              <a:ext uri="{FF2B5EF4-FFF2-40B4-BE49-F238E27FC236}">
                <a16:creationId xmlns:a16="http://schemas.microsoft.com/office/drawing/2014/main" id="{774B334E-3C28-4C43-940C-518F0B90B2A4}"/>
              </a:ext>
            </a:extLst>
          </p:cNvPr>
          <p:cNvSpPr/>
          <p:nvPr/>
        </p:nvSpPr>
        <p:spPr>
          <a:xfrm>
            <a:off x="183122" y="2519480"/>
            <a:ext cx="2727384" cy="875180"/>
          </a:xfrm>
          <a:prstGeom prst="chevron">
            <a:avLst>
              <a:gd name="adj" fmla="val 71180"/>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b="1">
                <a:solidFill>
                  <a:schemeClr val="bg1"/>
                </a:solidFill>
              </a:rPr>
              <a:t>異分野研究</a:t>
            </a:r>
            <a:endParaRPr kumimoji="1" lang="ja-JP" altLang="en-US" b="1" dirty="0">
              <a:solidFill>
                <a:schemeClr val="bg1"/>
              </a:solidFill>
            </a:endParaRPr>
          </a:p>
        </p:txBody>
      </p:sp>
      <p:sp>
        <p:nvSpPr>
          <p:cNvPr id="33" name="テキスト ボックス 22">
            <a:extLst>
              <a:ext uri="{FF2B5EF4-FFF2-40B4-BE49-F238E27FC236}">
                <a16:creationId xmlns:a16="http://schemas.microsoft.com/office/drawing/2014/main" id="{DEBE909F-A1F4-8447-B7C1-19EDB083CAAF}"/>
              </a:ext>
            </a:extLst>
          </p:cNvPr>
          <p:cNvSpPr txBox="1"/>
          <p:nvPr/>
        </p:nvSpPr>
        <p:spPr>
          <a:xfrm>
            <a:off x="2919989" y="2036614"/>
            <a:ext cx="1260281" cy="461665"/>
          </a:xfrm>
          <a:prstGeom prst="rect">
            <a:avLst/>
          </a:prstGeom>
          <a:noFill/>
        </p:spPr>
        <p:txBody>
          <a:bodyPr wrap="none" rtlCol="0">
            <a:spAutoFit/>
          </a:bodyPr>
          <a:lstStyle/>
          <a:p>
            <a:r>
              <a:rPr kumimoji="1" lang="ja-JP" altLang="en-US" sz="2400" dirty="0"/>
              <a:t>シーズ</a:t>
            </a:r>
            <a:r>
              <a:rPr kumimoji="1" lang="en-US" altLang="ja-JP" sz="2400" dirty="0">
                <a:latin typeface="Arial" panose="020B0604020202020204" pitchFamily="34" charset="0"/>
                <a:cs typeface="Arial" panose="020B0604020202020204" pitchFamily="34" charset="0"/>
              </a:rPr>
              <a:t>A</a:t>
            </a:r>
            <a:endParaRPr kumimoji="1" lang="ja-JP" altLang="en-US" sz="2400" dirty="0">
              <a:latin typeface="Arial" panose="020B0604020202020204" pitchFamily="34" charset="0"/>
              <a:cs typeface="Arial" panose="020B0604020202020204" pitchFamily="34" charset="0"/>
            </a:endParaRPr>
          </a:p>
        </p:txBody>
      </p:sp>
      <p:sp>
        <p:nvSpPr>
          <p:cNvPr id="36" name="スライド番号プレースホルダー 7">
            <a:extLst>
              <a:ext uri="{FF2B5EF4-FFF2-40B4-BE49-F238E27FC236}">
                <a16:creationId xmlns:a16="http://schemas.microsoft.com/office/drawing/2014/main" id="{B1FDDF97-3D7E-476E-A963-1E7897DD79BA}"/>
              </a:ext>
            </a:extLst>
          </p:cNvPr>
          <p:cNvSpPr>
            <a:spLocks noGrp="1"/>
          </p:cNvSpPr>
          <p:nvPr>
            <p:ph type="sldNum" sz="quarter" idx="12"/>
          </p:nvPr>
        </p:nvSpPr>
        <p:spPr>
          <a:xfrm>
            <a:off x="6996976" y="6514043"/>
            <a:ext cx="2133600" cy="365125"/>
          </a:xfrm>
        </p:spPr>
        <p:txBody>
          <a:bodyPr/>
          <a:lstStyle/>
          <a:p>
            <a:fld id="{786CA26F-AA1A-43CE-96C7-DFCAAFC898FE}" type="slidenum">
              <a:rPr kumimoji="1" lang="ja-JP" altLang="en-US" smtClean="0"/>
              <a:t>4</a:t>
            </a:fld>
            <a:endParaRPr kumimoji="1" lang="ja-JP" altLang="en-US" dirty="0"/>
          </a:p>
        </p:txBody>
      </p:sp>
      <p:sp>
        <p:nvSpPr>
          <p:cNvPr id="3" name="角丸四角形 2"/>
          <p:cNvSpPr/>
          <p:nvPr/>
        </p:nvSpPr>
        <p:spPr>
          <a:xfrm>
            <a:off x="2574205" y="4470200"/>
            <a:ext cx="1989176" cy="1479080"/>
          </a:xfrm>
          <a:prstGeom prst="round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01385" y="4603518"/>
            <a:ext cx="1847013" cy="1169551"/>
          </a:xfrm>
          <a:prstGeom prst="rect">
            <a:avLst/>
          </a:prstGeom>
          <a:noFill/>
        </p:spPr>
        <p:txBody>
          <a:bodyPr wrap="square" rtlCol="0">
            <a:spAutoFit/>
          </a:bodyPr>
          <a:lstStyle/>
          <a:p>
            <a:pPr algn="ctr"/>
            <a:r>
              <a:rPr lang="ja-JP" altLang="en-US" sz="1400" b="1" dirty="0">
                <a:solidFill>
                  <a:srgbClr val="FF0000"/>
                </a:solidFill>
                <a:latin typeface="HG丸ｺﾞｼｯｸM-PRO" panose="020F0600000000000000" pitchFamily="50" charset="-128"/>
                <a:ea typeface="HG丸ｺﾞｼｯｸM-PRO" panose="020F0600000000000000" pitchFamily="50" charset="-128"/>
              </a:rPr>
              <a:t>シーズ</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H</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400" dirty="0">
                <a:solidFill>
                  <a:srgbClr val="FF0000"/>
                </a:solidFill>
                <a:latin typeface="HG丸ｺﾞｼｯｸM-PRO" panose="020F0600000000000000" pitchFamily="50" charset="-128"/>
                <a:ea typeface="HG丸ｺﾞｼｯｸM-PRO" panose="020F0600000000000000" pitchFamily="50" charset="-128"/>
              </a:rPr>
              <a:t>非医療分野の技術移転と医療応用のための人材を育成する課題</a:t>
            </a: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0" name="角丸四角形 39"/>
          <p:cNvSpPr/>
          <p:nvPr/>
        </p:nvSpPr>
        <p:spPr>
          <a:xfrm>
            <a:off x="544065" y="4443518"/>
            <a:ext cx="1947850" cy="1505762"/>
          </a:xfrm>
          <a:prstGeom prst="round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
        <p:nvSpPr>
          <p:cNvPr id="42" name="テキスト ボックス 41"/>
          <p:cNvSpPr txBox="1"/>
          <p:nvPr/>
        </p:nvSpPr>
        <p:spPr>
          <a:xfrm>
            <a:off x="4580045" y="4808239"/>
            <a:ext cx="902928" cy="646331"/>
          </a:xfrm>
          <a:prstGeom prst="rect">
            <a:avLst/>
          </a:prstGeom>
          <a:noFill/>
        </p:spPr>
        <p:txBody>
          <a:bodyPr wrap="square" rtlCol="0">
            <a:spAutoFit/>
          </a:bodyPr>
          <a:lstStyle/>
          <a:p>
            <a:pPr algn="ctr"/>
            <a:r>
              <a:rPr lang="en-US" altLang="ja-JP" sz="1400" b="1" dirty="0" err="1">
                <a:latin typeface="HG丸ｺﾞｼｯｸM-PRO" panose="020F0600000000000000" pitchFamily="50" charset="-128"/>
                <a:ea typeface="HG丸ｺﾞｼｯｸM-PRO" panose="020F0600000000000000" pitchFamily="50" charset="-128"/>
              </a:rPr>
              <a:t>preF</a:t>
            </a:r>
            <a:endParaRPr lang="en-US" altLang="ja-JP" sz="1400" b="1"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非臨床試験項目策定</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4655588" y="4470200"/>
            <a:ext cx="759812" cy="1479080"/>
          </a:xfrm>
          <a:prstGeom prst="roundRect">
            <a:avLst/>
          </a:prstGeom>
          <a:noFill/>
          <a:ln w="508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5497690" y="5237532"/>
            <a:ext cx="1368763" cy="697933"/>
          </a:xfrm>
          <a:prstGeom prst="roundRect">
            <a:avLst/>
          </a:prstGeom>
          <a:noFill/>
          <a:ln w="508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5721766" y="5273905"/>
            <a:ext cx="1005558" cy="646331"/>
          </a:xfrm>
          <a:prstGeom prst="rect">
            <a:avLst/>
          </a:prstGeom>
          <a:noFill/>
        </p:spPr>
        <p:txBody>
          <a:bodyPr wrap="square" rtlCol="0">
            <a:spAutoFit/>
          </a:bodyPr>
          <a:lstStyle/>
          <a:p>
            <a:pPr algn="ctr"/>
            <a:r>
              <a:rPr lang="ja-JP" altLang="en-US" sz="1400" b="1" dirty="0">
                <a:latin typeface="HG丸ｺﾞｼｯｸM-PRO" panose="020F0600000000000000" pitchFamily="50" charset="-128"/>
                <a:ea typeface="HG丸ｺﾞｼｯｸM-PRO" panose="020F0600000000000000" pitchFamily="50" charset="-128"/>
              </a:rPr>
              <a:t>シーズ</a:t>
            </a:r>
            <a:r>
              <a:rPr lang="en-US" altLang="ja-JP" sz="1400" b="1" dirty="0">
                <a:latin typeface="HG丸ｺﾞｼｯｸM-PRO" panose="020F0600000000000000" pitchFamily="50" charset="-128"/>
                <a:ea typeface="HG丸ｺﾞｼｯｸM-PRO" panose="020F0600000000000000" pitchFamily="50" charset="-128"/>
              </a:rPr>
              <a:t>B</a:t>
            </a:r>
          </a:p>
          <a:p>
            <a:pPr algn="ctr"/>
            <a:r>
              <a:rPr lang="ja-JP" altLang="en-US" sz="1100" dirty="0">
                <a:latin typeface="HG丸ｺﾞｼｯｸM-PRO" panose="020F0600000000000000" pitchFamily="50" charset="-128"/>
                <a:ea typeface="HG丸ｺﾞｼｯｸM-PRO" panose="020F0600000000000000" pitchFamily="50" charset="-128"/>
              </a:rPr>
              <a:t>非臨床</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試験物製造</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47" name="角丸四角形 46"/>
          <p:cNvSpPr/>
          <p:nvPr/>
        </p:nvSpPr>
        <p:spPr>
          <a:xfrm>
            <a:off x="5484071" y="4446745"/>
            <a:ext cx="3016620" cy="69793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7062188" y="5362390"/>
            <a:ext cx="1373027" cy="469359"/>
          </a:xfrm>
          <a:prstGeom prst="rect">
            <a:avLst/>
          </a:prstGeom>
          <a:noFill/>
        </p:spPr>
        <p:txBody>
          <a:bodyPr wrap="square" rtlCol="0">
            <a:spAutoFit/>
          </a:bodyPr>
          <a:lstStyle/>
          <a:p>
            <a:pPr algn="ctr"/>
            <a:r>
              <a:rPr lang="ja-JP" altLang="en-US" sz="1400" b="1" dirty="0">
                <a:latin typeface="HG丸ｺﾞｼｯｸM-PRO" panose="020F0600000000000000" pitchFamily="50" charset="-128"/>
                <a:ea typeface="HG丸ｺﾞｼｯｸM-PRO" panose="020F0600000000000000" pitchFamily="50" charset="-128"/>
              </a:rPr>
              <a:t>シーズ</a:t>
            </a:r>
            <a:r>
              <a:rPr lang="en-US" altLang="ja-JP" sz="1400" b="1" dirty="0">
                <a:latin typeface="HG丸ｺﾞｼｯｸM-PRO" panose="020F0600000000000000" pitchFamily="50" charset="-128"/>
                <a:ea typeface="HG丸ｺﾞｼｯｸM-PRO" panose="020F0600000000000000" pitchFamily="50" charset="-128"/>
              </a:rPr>
              <a:t>C</a:t>
            </a:r>
          </a:p>
          <a:p>
            <a:pPr algn="ctr"/>
            <a:r>
              <a:rPr lang="ja-JP" altLang="en-US" sz="1050" dirty="0">
                <a:latin typeface="HG丸ｺﾞｼｯｸM-PRO" panose="020F0600000000000000" pitchFamily="50" charset="-128"/>
                <a:ea typeface="HG丸ｺﾞｼｯｸM-PRO" panose="020F0600000000000000" pitchFamily="50" charset="-128"/>
              </a:rPr>
              <a:t>医師主導治験実施</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6958045" y="5237532"/>
            <a:ext cx="1542645" cy="69793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483339" y="4498347"/>
            <a:ext cx="2949413" cy="646331"/>
          </a:xfrm>
          <a:prstGeom prst="rect">
            <a:avLst/>
          </a:prstGeom>
          <a:noFill/>
        </p:spPr>
        <p:txBody>
          <a:bodyPr wrap="square" rtlCol="0">
            <a:spAutoFit/>
          </a:bodyPr>
          <a:lstStyle/>
          <a:p>
            <a:pPr algn="ctr"/>
            <a:r>
              <a:rPr lang="ja-JP" altLang="en-US" sz="1400" b="1" dirty="0">
                <a:latin typeface="HG丸ｺﾞｼｯｸM-PRO" panose="020F0600000000000000" pitchFamily="50" charset="-128"/>
                <a:ea typeface="HG丸ｺﾞｼｯｸM-PRO" panose="020F0600000000000000" pitchFamily="50" charset="-128"/>
              </a:rPr>
              <a:t>シーズ</a:t>
            </a:r>
            <a:r>
              <a:rPr lang="en-US" altLang="ja-JP" sz="1400" b="1" dirty="0">
                <a:latin typeface="HG丸ｺﾞｼｯｸM-PRO" panose="020F0600000000000000" pitchFamily="50" charset="-128"/>
                <a:ea typeface="HG丸ｺﾞｼｯｸM-PRO" panose="020F0600000000000000" pitchFamily="50" charset="-128"/>
              </a:rPr>
              <a:t>F</a:t>
            </a:r>
          </a:p>
          <a:p>
            <a:pPr algn="ctr"/>
            <a:r>
              <a:rPr lang="ja-JP" altLang="en-US" sz="1100" dirty="0">
                <a:latin typeface="HG丸ｺﾞｼｯｸM-PRO" panose="020F0600000000000000" pitchFamily="50" charset="-128"/>
                <a:ea typeface="HG丸ｺﾞｼｯｸM-PRO" panose="020F0600000000000000" pitchFamily="50" charset="-128"/>
              </a:rPr>
              <a:t>企業連携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（非臨床、試験物製造、医師主導治験）</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4888148" y="3528533"/>
            <a:ext cx="1875835" cy="646331"/>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非臨床</a:t>
            </a:r>
            <a:r>
              <a:rPr lang="en-US" altLang="ja-JP" dirty="0">
                <a:latin typeface="HG丸ｺﾞｼｯｸM-PRO" panose="020F0600000000000000" pitchFamily="50" charset="-128"/>
                <a:ea typeface="HG丸ｺﾞｼｯｸM-PRO" panose="020F0600000000000000" pitchFamily="50" charset="-128"/>
              </a:rPr>
              <a:t>POC</a:t>
            </a:r>
            <a:r>
              <a:rPr lang="ja-JP" altLang="en-US" dirty="0">
                <a:latin typeface="HG丸ｺﾞｼｯｸM-PRO" panose="020F0600000000000000" pitchFamily="50" charset="-128"/>
                <a:ea typeface="HG丸ｺﾞｼｯｸM-PRO" panose="020F0600000000000000" pitchFamily="50" charset="-128"/>
              </a:rPr>
              <a:t>取得</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治験届提出</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415735" y="3444749"/>
            <a:ext cx="2262158" cy="923330"/>
          </a:xfrm>
          <a:prstGeom prst="rect">
            <a:avLst/>
          </a:prstGeom>
          <a:noFill/>
        </p:spPr>
        <p:txBody>
          <a:bodyPr wrap="none" rtlCol="0">
            <a:spAutoFit/>
          </a:bodyPr>
          <a:lstStyle/>
          <a:p>
            <a:r>
              <a:rPr kumimoji="1" lang="ja-JP" altLang="en-US" dirty="0">
                <a:solidFill>
                  <a:srgbClr val="FF0000"/>
                </a:solidFill>
                <a:latin typeface="HG丸ｺﾞｼｯｸM-PRO" panose="020F0600000000000000" pitchFamily="50" charset="-128"/>
                <a:ea typeface="HG丸ｺﾞｼｯｸM-PRO" panose="020F0600000000000000" pitchFamily="50" charset="-128"/>
              </a:rPr>
              <a:t>基盤技術の原理実証</a:t>
            </a:r>
            <a:endParaRPr kumimoji="1" lang="en-US" altLang="ja-JP"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dirty="0">
                <a:solidFill>
                  <a:srgbClr val="FF0000"/>
                </a:solidFill>
                <a:latin typeface="HG丸ｺﾞｼｯｸM-PRO" panose="020F0600000000000000" pitchFamily="50" charset="-128"/>
                <a:ea typeface="HG丸ｺﾞｼｯｸM-PRO" panose="020F0600000000000000" pitchFamily="50" charset="-128"/>
              </a:rPr>
              <a:t>シーズ</a:t>
            </a:r>
            <a:r>
              <a:rPr kumimoji="1" lang="en-US" altLang="ja-JP" dirty="0">
                <a:solidFill>
                  <a:srgbClr val="FF0000"/>
                </a:solidFill>
                <a:latin typeface="HG丸ｺﾞｼｯｸM-PRO" panose="020F0600000000000000" pitchFamily="50" charset="-128"/>
                <a:ea typeface="HG丸ｺﾞｼｯｸM-PRO" panose="020F0600000000000000" pitchFamily="50" charset="-128"/>
              </a:rPr>
              <a:t>A</a:t>
            </a:r>
            <a:r>
              <a:rPr kumimoji="1" lang="ja-JP" altLang="en-US" dirty="0" err="1">
                <a:solidFill>
                  <a:srgbClr val="FF0000"/>
                </a:solidFill>
                <a:latin typeface="HG丸ｺﾞｼｯｸM-PRO" panose="020F0600000000000000" pitchFamily="50" charset="-128"/>
                <a:ea typeface="HG丸ｺﾞｼｯｸM-PRO" panose="020F0600000000000000" pitchFamily="50" charset="-128"/>
              </a:rPr>
              <a:t>への</a:t>
            </a:r>
            <a:r>
              <a:rPr kumimoji="1" lang="ja-JP" altLang="en-US" dirty="0">
                <a:solidFill>
                  <a:srgbClr val="FF0000"/>
                </a:solidFill>
                <a:latin typeface="HG丸ｺﾞｼｯｸM-PRO" panose="020F0600000000000000" pitchFamily="50" charset="-128"/>
                <a:ea typeface="HG丸ｺﾞｼｯｸM-PRO" panose="020F0600000000000000" pitchFamily="50" charset="-128"/>
              </a:rPr>
              <a:t>移行</a:t>
            </a:r>
            <a:endParaRPr kumimoji="1" lang="en-US" altLang="ja-JP" dirty="0">
              <a:solidFill>
                <a:srgbClr val="FF0000"/>
              </a:solidFill>
              <a:latin typeface="HG丸ｺﾞｼｯｸM-PRO" panose="020F0600000000000000" pitchFamily="50" charset="-128"/>
              <a:ea typeface="HG丸ｺﾞｼｯｸM-PRO" panose="020F0600000000000000" pitchFamily="50" charset="-128"/>
            </a:endParaRPr>
          </a:p>
          <a:p>
            <a:r>
              <a:rPr lang="ja-JP" altLang="en-US" dirty="0">
                <a:solidFill>
                  <a:srgbClr val="FF0000"/>
                </a:solidFill>
                <a:latin typeface="HG丸ｺﾞｼｯｸM-PRO" panose="020F0600000000000000" pitchFamily="50" charset="-128"/>
                <a:ea typeface="HG丸ｺﾞｼｯｸM-PRO" panose="020F0600000000000000" pitchFamily="50" charset="-128"/>
              </a:rPr>
              <a:t>など</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9802" y="3578697"/>
            <a:ext cx="432048" cy="646331"/>
          </a:xfrm>
          <a:prstGeom prst="rect">
            <a:avLst/>
          </a:prstGeom>
          <a:noFill/>
          <a:ln>
            <a:solidFill>
              <a:srgbClr val="0000FF"/>
            </a:solidFill>
          </a:ln>
        </p:spPr>
        <p:txBody>
          <a:bodyPr wrap="square" rtlCol="0">
            <a:spAutoFit/>
          </a:bodyPr>
          <a:lstStyle/>
          <a:p>
            <a:r>
              <a:rPr kumimoji="1" lang="ja-JP" altLang="en-US" dirty="0">
                <a:solidFill>
                  <a:srgbClr val="0000FF"/>
                </a:solidFill>
              </a:rPr>
              <a:t>目標</a:t>
            </a:r>
          </a:p>
        </p:txBody>
      </p:sp>
      <p:sp>
        <p:nvSpPr>
          <p:cNvPr id="57" name="テキスト ボックス 56"/>
          <p:cNvSpPr txBox="1"/>
          <p:nvPr/>
        </p:nvSpPr>
        <p:spPr>
          <a:xfrm>
            <a:off x="16110" y="4594541"/>
            <a:ext cx="432048" cy="1200329"/>
          </a:xfrm>
          <a:prstGeom prst="rect">
            <a:avLst/>
          </a:prstGeom>
          <a:noFill/>
          <a:ln>
            <a:solidFill>
              <a:srgbClr val="0000FF"/>
            </a:solidFill>
          </a:ln>
        </p:spPr>
        <p:txBody>
          <a:bodyPr wrap="square" rtlCol="0">
            <a:spAutoFit/>
          </a:bodyPr>
          <a:lstStyle/>
          <a:p>
            <a:r>
              <a:rPr kumimoji="1" lang="ja-JP" altLang="en-US" dirty="0">
                <a:solidFill>
                  <a:srgbClr val="0000FF"/>
                </a:solidFill>
              </a:rPr>
              <a:t>研究費枠</a:t>
            </a:r>
          </a:p>
        </p:txBody>
      </p:sp>
      <p:pic>
        <p:nvPicPr>
          <p:cNvPr id="34" name="図 33">
            <a:extLst>
              <a:ext uri="{FF2B5EF4-FFF2-40B4-BE49-F238E27FC236}">
                <a16:creationId xmlns:a16="http://schemas.microsoft.com/office/drawing/2014/main" id="{FA224124-EA5E-D940-B683-72E90C2B2680}"/>
              </a:ext>
            </a:extLst>
          </p:cNvPr>
          <p:cNvPicPr>
            <a:picLocks noChangeAspect="1"/>
          </p:cNvPicPr>
          <p:nvPr/>
        </p:nvPicPr>
        <p:blipFill>
          <a:blip r:embed="rId3"/>
          <a:stretch>
            <a:fillRect/>
          </a:stretch>
        </p:blipFill>
        <p:spPr>
          <a:xfrm>
            <a:off x="7456793" y="128472"/>
            <a:ext cx="1618143" cy="367808"/>
          </a:xfrm>
          <a:prstGeom prst="rect">
            <a:avLst/>
          </a:prstGeom>
        </p:spPr>
      </p:pic>
      <p:sp>
        <p:nvSpPr>
          <p:cNvPr id="35" name="テキスト ボックス 34"/>
          <p:cNvSpPr txBox="1"/>
          <p:nvPr/>
        </p:nvSpPr>
        <p:spPr>
          <a:xfrm>
            <a:off x="151114" y="6121499"/>
            <a:ext cx="9605462" cy="646331"/>
          </a:xfrm>
          <a:prstGeom prst="rect">
            <a:avLst/>
          </a:prstGeom>
          <a:noFill/>
        </p:spPr>
        <p:txBody>
          <a:bodyPr wrap="square" rtlCol="0">
            <a:spAutoFit/>
          </a:bodyPr>
          <a:lstStyle/>
          <a:p>
            <a:r>
              <a:rPr kumimoji="1" lang="en-US" altLang="ja-JP" dirty="0">
                <a:solidFill>
                  <a:srgbClr val="FF0000"/>
                </a:solidFill>
              </a:rPr>
              <a:t>※</a:t>
            </a:r>
            <a:r>
              <a:rPr lang="ja-JP" altLang="en-US" dirty="0">
                <a:solidFill>
                  <a:srgbClr val="FF0000"/>
                </a:solidFill>
              </a:rPr>
              <a:t>シーズ</a:t>
            </a:r>
            <a:r>
              <a:rPr lang="en-US" altLang="ja-JP" dirty="0">
                <a:solidFill>
                  <a:srgbClr val="FF0000"/>
                </a:solidFill>
              </a:rPr>
              <a:t>H</a:t>
            </a:r>
            <a:r>
              <a:rPr lang="ja-JP" altLang="en-US" dirty="0">
                <a:solidFill>
                  <a:srgbClr val="FF0000"/>
                </a:solidFill>
              </a:rPr>
              <a:t>研究費は、</a:t>
            </a:r>
            <a:r>
              <a:rPr kumimoji="1" lang="ja-JP" altLang="en-US" b="1" u="sng" dirty="0">
                <a:solidFill>
                  <a:srgbClr val="FF0000"/>
                </a:solidFill>
              </a:rPr>
              <a:t>医学、歯学、薬学以外の分野</a:t>
            </a:r>
            <a:r>
              <a:rPr kumimoji="1" lang="ja-JP" altLang="en-US" dirty="0">
                <a:solidFill>
                  <a:srgbClr val="FF0000"/>
                </a:solidFill>
              </a:rPr>
              <a:t>におけるシーズの発掘・育成</a:t>
            </a:r>
            <a:r>
              <a:rPr lang="ja-JP" altLang="en-US" dirty="0">
                <a:solidFill>
                  <a:srgbClr val="FF0000"/>
                </a:solidFill>
              </a:rPr>
              <a:t>し、</a:t>
            </a:r>
            <a:endParaRPr lang="en-US" altLang="ja-JP" dirty="0">
              <a:solidFill>
                <a:srgbClr val="FF0000"/>
              </a:solidFill>
            </a:endParaRPr>
          </a:p>
          <a:p>
            <a:r>
              <a:rPr kumimoji="1" lang="ja-JP" altLang="en-US" dirty="0">
                <a:solidFill>
                  <a:srgbClr val="FF0000"/>
                </a:solidFill>
              </a:rPr>
              <a:t>これまでに</a:t>
            </a:r>
            <a:r>
              <a:rPr lang="ja-JP" altLang="en-US" dirty="0">
                <a:solidFill>
                  <a:srgbClr val="FF0000"/>
                </a:solidFill>
              </a:rPr>
              <a:t>無い</a:t>
            </a:r>
            <a:r>
              <a:rPr kumimoji="1" lang="ja-JP" altLang="en-US" dirty="0">
                <a:solidFill>
                  <a:srgbClr val="FF0000"/>
                </a:solidFill>
              </a:rPr>
              <a:t>医療シーズの創出を目的とする</a:t>
            </a:r>
          </a:p>
        </p:txBody>
      </p:sp>
    </p:spTree>
    <p:extLst>
      <p:ext uri="{BB962C8B-B14F-4D97-AF65-F5344CB8AC3E}">
        <p14:creationId xmlns:p14="http://schemas.microsoft.com/office/powerpoint/2010/main" val="235744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7504" y="141210"/>
            <a:ext cx="7138493" cy="461665"/>
          </a:xfrm>
          <a:prstGeom prst="rect">
            <a:avLst/>
          </a:prstGeom>
          <a:noFill/>
        </p:spPr>
        <p:txBody>
          <a:bodyPr wrap="none" rtlCol="0">
            <a:spAutoFit/>
          </a:bodyPr>
          <a:lstStyle/>
          <a:p>
            <a:r>
              <a:rPr kumimoji="1" lang="ja-JP" altLang="en-US" sz="2400" b="1" dirty="0">
                <a:latin typeface="メイリオ"/>
                <a:ea typeface="メイリオ"/>
                <a:cs typeface="メイリオ"/>
              </a:rPr>
              <a:t>シーズの育成の方法（</a:t>
            </a:r>
            <a:r>
              <a:rPr kumimoji="1" lang="en-US" altLang="ja-JP" sz="2400" b="1" dirty="0">
                <a:latin typeface="メイリオ"/>
                <a:ea typeface="メイリオ"/>
                <a:cs typeface="メイリオ"/>
              </a:rPr>
              <a:t>PM</a:t>
            </a:r>
            <a:r>
              <a:rPr kumimoji="1" lang="ja-JP" altLang="en-US" sz="2400" b="1" dirty="0">
                <a:latin typeface="メイリオ"/>
                <a:ea typeface="メイリオ"/>
                <a:cs typeface="メイリオ"/>
              </a:rPr>
              <a:t>を中心とした育成支援）</a:t>
            </a:r>
            <a:endParaRPr kumimoji="1" lang="en-US" altLang="ja-JP" sz="2400" b="1" dirty="0">
              <a:latin typeface="メイリオ"/>
              <a:ea typeface="メイリオ"/>
              <a:cs typeface="メイリオ"/>
            </a:endParaRPr>
          </a:p>
        </p:txBody>
      </p:sp>
      <p:sp>
        <p:nvSpPr>
          <p:cNvPr id="44" name="スライド番号プレースホルダー 7">
            <a:extLst>
              <a:ext uri="{FF2B5EF4-FFF2-40B4-BE49-F238E27FC236}">
                <a16:creationId xmlns:a16="http://schemas.microsoft.com/office/drawing/2014/main" id="{7868C91E-6725-45E5-9DF8-19B8D81A416A}"/>
              </a:ext>
            </a:extLst>
          </p:cNvPr>
          <p:cNvSpPr>
            <a:spLocks noGrp="1"/>
          </p:cNvSpPr>
          <p:nvPr>
            <p:ph type="sldNum" sz="quarter" idx="12"/>
          </p:nvPr>
        </p:nvSpPr>
        <p:spPr>
          <a:xfrm>
            <a:off x="7010400" y="6520259"/>
            <a:ext cx="2133600" cy="365125"/>
          </a:xfrm>
        </p:spPr>
        <p:txBody>
          <a:bodyPr/>
          <a:lstStyle/>
          <a:p>
            <a:fld id="{786CA26F-AA1A-43CE-96C7-DFCAAFC898FE}" type="slidenum">
              <a:rPr kumimoji="1" lang="ja-JP" altLang="en-US" smtClean="0"/>
              <a:t>5</a:t>
            </a:fld>
            <a:endParaRPr kumimoji="1" lang="ja-JP" altLang="en-US" dirty="0"/>
          </a:p>
        </p:txBody>
      </p:sp>
      <p:grpSp>
        <p:nvGrpSpPr>
          <p:cNvPr id="48" name="グループ化 47"/>
          <p:cNvGrpSpPr/>
          <p:nvPr/>
        </p:nvGrpSpPr>
        <p:grpSpPr>
          <a:xfrm>
            <a:off x="210608" y="895661"/>
            <a:ext cx="8706731" cy="5989723"/>
            <a:chOff x="836091" y="904022"/>
            <a:chExt cx="7790578" cy="5200090"/>
          </a:xfrm>
        </p:grpSpPr>
        <p:pic>
          <p:nvPicPr>
            <p:cNvPr id="49" name="図 48"/>
            <p:cNvPicPr/>
            <p:nvPr/>
          </p:nvPicPr>
          <p:blipFill rotWithShape="1">
            <a:blip r:embed="rId3"/>
            <a:srcRect r="4154"/>
            <a:stretch/>
          </p:blipFill>
          <p:spPr bwMode="auto">
            <a:xfrm>
              <a:off x="1095128" y="1077231"/>
              <a:ext cx="7272505" cy="4658326"/>
            </a:xfrm>
            <a:prstGeom prst="rect">
              <a:avLst/>
            </a:prstGeom>
            <a:ln>
              <a:noFill/>
            </a:ln>
            <a:extLst>
              <a:ext uri="{53640926-AAD7-44D8-BBD7-CCE9431645EC}">
                <a14:shadowObscured xmlns:a14="http://schemas.microsoft.com/office/drawing/2010/main"/>
              </a:ext>
            </a:extLst>
          </p:spPr>
        </p:pic>
        <p:sp>
          <p:nvSpPr>
            <p:cNvPr id="50" name="正方形/長方形 49"/>
            <p:cNvSpPr/>
            <p:nvPr/>
          </p:nvSpPr>
          <p:spPr>
            <a:xfrm>
              <a:off x="962782" y="904022"/>
              <a:ext cx="281353" cy="5076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8113713" y="1028020"/>
              <a:ext cx="281353" cy="5076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rot="16200000">
              <a:off x="4577210" y="1835555"/>
              <a:ext cx="143625" cy="7625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rot="16200000">
              <a:off x="4762220" y="-2733871"/>
              <a:ext cx="205688" cy="7523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a:extLst>
              <a:ext uri="{FF2B5EF4-FFF2-40B4-BE49-F238E27FC236}">
                <a16:creationId xmlns:a16="http://schemas.microsoft.com/office/drawing/2014/main" id="{FA224124-EA5E-D940-B683-72E90C2B2680}"/>
              </a:ext>
            </a:extLst>
          </p:cNvPr>
          <p:cNvPicPr>
            <a:picLocks noChangeAspect="1"/>
          </p:cNvPicPr>
          <p:nvPr/>
        </p:nvPicPr>
        <p:blipFill>
          <a:blip r:embed="rId4"/>
          <a:stretch>
            <a:fillRect/>
          </a:stretch>
        </p:blipFill>
        <p:spPr>
          <a:xfrm>
            <a:off x="7456793" y="128472"/>
            <a:ext cx="1618143" cy="367808"/>
          </a:xfrm>
          <a:prstGeom prst="rect">
            <a:avLst/>
          </a:prstGeom>
        </p:spPr>
      </p:pic>
      <p:sp>
        <p:nvSpPr>
          <p:cNvPr id="12"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Tree>
    <p:extLst>
      <p:ext uri="{BB962C8B-B14F-4D97-AF65-F5344CB8AC3E}">
        <p14:creationId xmlns:p14="http://schemas.microsoft.com/office/powerpoint/2010/main" val="241573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テキスト ボックス 129">
            <a:extLst>
              <a:ext uri="{FF2B5EF4-FFF2-40B4-BE49-F238E27FC236}">
                <a16:creationId xmlns:a16="http://schemas.microsoft.com/office/drawing/2014/main" id="{E5876421-84C9-4E13-8FF4-3BC650B0AF96}"/>
              </a:ext>
            </a:extLst>
          </p:cNvPr>
          <p:cNvSpPr txBox="1"/>
          <p:nvPr/>
        </p:nvSpPr>
        <p:spPr>
          <a:xfrm>
            <a:off x="4455824" y="1970945"/>
            <a:ext cx="4538524" cy="4493538"/>
          </a:xfrm>
          <a:prstGeom prst="rect">
            <a:avLst/>
          </a:prstGeom>
          <a:solidFill>
            <a:schemeClr val="accent5">
              <a:lumMod val="20000"/>
              <a:lumOff val="80000"/>
            </a:schemeClr>
          </a:solid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rPr>
              <a:t>MARC</a:t>
            </a:r>
            <a:r>
              <a:rPr kumimoji="1" lang="ja-JP" altLang="en-US" b="1" dirty="0">
                <a:latin typeface="メイリオ" panose="020B0604030504040204" pitchFamily="50" charset="-128"/>
                <a:ea typeface="メイリオ" panose="020B0604030504040204" pitchFamily="50" charset="-128"/>
              </a:rPr>
              <a:t>の主な活動組織：</a:t>
            </a:r>
            <a:br>
              <a:rPr kumimoji="1" lang="en-US" altLang="ja-JP" b="1"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運営会議</a:t>
            </a:r>
            <a:endParaRPr kumimoji="1" lang="en-US" altLang="ja-JP" dirty="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WG1:</a:t>
            </a:r>
            <a:r>
              <a:rPr kumimoji="1" lang="ja-JP" altLang="en-US" dirty="0">
                <a:latin typeface="メイリオ" panose="020B0604030504040204" pitchFamily="50" charset="-128"/>
                <a:ea typeface="メイリオ" panose="020B0604030504040204" pitchFamily="50" charset="-128"/>
              </a:rPr>
              <a:t>体制整備</a:t>
            </a:r>
            <a:r>
              <a:rPr kumimoji="1" lang="en-US" altLang="ja-JP" dirty="0">
                <a:latin typeface="メイリオ" panose="020B0604030504040204" pitchFamily="50" charset="-128"/>
                <a:ea typeface="メイリオ" panose="020B0604030504040204" pitchFamily="50" charset="-128"/>
              </a:rPr>
              <a:t>WG</a:t>
            </a:r>
          </a:p>
          <a:p>
            <a:r>
              <a:rPr kumimoji="1" lang="en-US" altLang="ja-JP" b="1" dirty="0">
                <a:solidFill>
                  <a:srgbClr val="FF0000"/>
                </a:solidFill>
                <a:latin typeface="メイリオ" panose="020B0604030504040204" pitchFamily="50" charset="-128"/>
                <a:ea typeface="メイリオ" panose="020B0604030504040204" pitchFamily="50" charset="-128"/>
              </a:rPr>
              <a:t>WG2:</a:t>
            </a:r>
            <a:r>
              <a:rPr kumimoji="1" lang="ja-JP" altLang="en-US" b="1" dirty="0">
                <a:solidFill>
                  <a:srgbClr val="FF0000"/>
                </a:solidFill>
                <a:latin typeface="メイリオ" panose="020B0604030504040204" pitchFamily="50" charset="-128"/>
                <a:ea typeface="メイリオ" panose="020B0604030504040204" pitchFamily="50" charset="-128"/>
              </a:rPr>
              <a:t>シーズ発掘</a:t>
            </a:r>
            <a:r>
              <a:rPr kumimoji="1" lang="en-US" altLang="ja-JP" b="1" dirty="0">
                <a:solidFill>
                  <a:srgbClr val="FF0000"/>
                </a:solidFill>
                <a:latin typeface="メイリオ" panose="020B0604030504040204" pitchFamily="50" charset="-128"/>
                <a:ea typeface="メイリオ" panose="020B0604030504040204" pitchFamily="50" charset="-128"/>
              </a:rPr>
              <a:t>WG</a:t>
            </a:r>
          </a:p>
          <a:p>
            <a:r>
              <a:rPr kumimoji="1" lang="en-US" altLang="ja-JP" dirty="0">
                <a:latin typeface="メイリオ" panose="020B0604030504040204" pitchFamily="50" charset="-128"/>
                <a:ea typeface="メイリオ" panose="020B0604030504040204" pitchFamily="50" charset="-128"/>
              </a:rPr>
              <a:t>WG3:</a:t>
            </a:r>
            <a:r>
              <a:rPr kumimoji="1" lang="ja-JP" altLang="en-US" dirty="0">
                <a:latin typeface="メイリオ" panose="020B0604030504040204" pitchFamily="50" charset="-128"/>
                <a:ea typeface="メイリオ" panose="020B0604030504040204" pitchFamily="50" charset="-128"/>
              </a:rPr>
              <a:t>教育・人材交流</a:t>
            </a:r>
            <a:r>
              <a:rPr kumimoji="1" lang="en-US" altLang="ja-JP" dirty="0">
                <a:latin typeface="メイリオ" panose="020B0604030504040204" pitchFamily="50" charset="-128"/>
                <a:ea typeface="メイリオ" panose="020B0604030504040204" pitchFamily="50" charset="-128"/>
              </a:rPr>
              <a:t>WG</a:t>
            </a:r>
          </a:p>
          <a:p>
            <a:r>
              <a:rPr kumimoji="1" lang="en-US" altLang="ja-JP" dirty="0">
                <a:latin typeface="メイリオ" panose="020B0604030504040204" pitchFamily="50" charset="-128"/>
                <a:ea typeface="メイリオ" panose="020B0604030504040204" pitchFamily="50" charset="-128"/>
              </a:rPr>
              <a:t>WG4:</a:t>
            </a:r>
            <a:r>
              <a:rPr kumimoji="1" lang="ja-JP" altLang="en-US" dirty="0">
                <a:latin typeface="メイリオ" panose="020B0604030504040204" pitchFamily="50" charset="-128"/>
                <a:ea typeface="メイリオ" panose="020B0604030504040204" pitchFamily="50" charset="-128"/>
              </a:rPr>
              <a:t>臨床研究</a:t>
            </a:r>
            <a:r>
              <a:rPr kumimoji="1" lang="en-US" altLang="ja-JP" dirty="0">
                <a:latin typeface="メイリオ" panose="020B0604030504040204" pitchFamily="50" charset="-128"/>
                <a:ea typeface="メイリオ" panose="020B0604030504040204" pitchFamily="50" charset="-128"/>
              </a:rPr>
              <a:t>WG</a:t>
            </a:r>
          </a:p>
          <a:p>
            <a:r>
              <a:rPr kumimoji="1" lang="en-US" altLang="ja-JP" b="1" dirty="0">
                <a:solidFill>
                  <a:srgbClr val="FF0000"/>
                </a:solidFill>
                <a:latin typeface="メイリオ" panose="020B0604030504040204" pitchFamily="50" charset="-128"/>
                <a:ea typeface="メイリオ" panose="020B0604030504040204" pitchFamily="50" charset="-128"/>
              </a:rPr>
              <a:t>WG5:</a:t>
            </a:r>
            <a:r>
              <a:rPr kumimoji="1" lang="ja-JP" altLang="en-US" b="1" dirty="0">
                <a:solidFill>
                  <a:srgbClr val="FF0000"/>
                </a:solidFill>
                <a:latin typeface="メイリオ" panose="020B0604030504040204" pitchFamily="50" charset="-128"/>
                <a:ea typeface="メイリオ" panose="020B0604030504040204" pitchFamily="50" charset="-128"/>
              </a:rPr>
              <a:t>領域融合</a:t>
            </a:r>
            <a:r>
              <a:rPr kumimoji="1" lang="en-US" altLang="ja-JP" b="1" dirty="0">
                <a:solidFill>
                  <a:srgbClr val="FF0000"/>
                </a:solidFill>
                <a:latin typeface="メイリオ" panose="020B0604030504040204" pitchFamily="50" charset="-128"/>
                <a:ea typeface="メイリオ" panose="020B0604030504040204" pitchFamily="50" charset="-128"/>
              </a:rPr>
              <a:t>WG</a:t>
            </a:r>
            <a:br>
              <a:rPr kumimoji="1" lang="en-US" altLang="ja-JP" dirty="0">
                <a:latin typeface="メイリオ" panose="020B0604030504040204" pitchFamily="50" charset="-128"/>
                <a:ea typeface="メイリオ" panose="020B0604030504040204" pitchFamily="50" charset="-128"/>
              </a:rPr>
            </a:br>
            <a:endParaRPr lang="en-US" altLang="ja-JP" sz="1600" b="1" dirty="0">
              <a:solidFill>
                <a:srgbClr val="0000FF"/>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l"/>
            </a:pPr>
            <a:r>
              <a:rPr kumimoji="1" lang="ja-JP" altLang="en-US" sz="1600" b="1" dirty="0">
                <a:solidFill>
                  <a:srgbClr val="0000FF"/>
                </a:solidFill>
                <a:latin typeface="メイリオ" panose="020B0604030504040204" pitchFamily="50" charset="-128"/>
                <a:ea typeface="メイリオ" panose="020B0604030504040204" pitchFamily="50" charset="-128"/>
              </a:rPr>
              <a:t>シーズ発掘</a:t>
            </a:r>
            <a:r>
              <a:rPr kumimoji="1" lang="en-US" altLang="ja-JP" sz="1600" b="1" dirty="0">
                <a:solidFill>
                  <a:srgbClr val="0000FF"/>
                </a:solidFill>
                <a:latin typeface="メイリオ" panose="020B0604030504040204" pitchFamily="50" charset="-128"/>
                <a:ea typeface="メイリオ" panose="020B0604030504040204" pitchFamily="50" charset="-128"/>
              </a:rPr>
              <a:t>WG</a:t>
            </a:r>
            <a:r>
              <a:rPr kumimoji="1" lang="ja-JP" altLang="en-US" sz="1600" b="1" dirty="0">
                <a:solidFill>
                  <a:srgbClr val="0000FF"/>
                </a:solidFill>
                <a:latin typeface="メイリオ" panose="020B0604030504040204" pitchFamily="50" charset="-128"/>
                <a:ea typeface="メイリオ" panose="020B0604030504040204" pitchFamily="50" charset="-128"/>
              </a:rPr>
              <a:t>（</a:t>
            </a:r>
            <a:r>
              <a:rPr kumimoji="1" lang="en-US" altLang="ja-JP" sz="1600" b="1" dirty="0">
                <a:solidFill>
                  <a:srgbClr val="0000FF"/>
                </a:solidFill>
                <a:latin typeface="メイリオ" panose="020B0604030504040204" pitchFamily="50" charset="-128"/>
                <a:ea typeface="メイリオ" panose="020B0604030504040204" pitchFamily="50" charset="-128"/>
              </a:rPr>
              <a:t>WG2</a:t>
            </a:r>
            <a:r>
              <a:rPr kumimoji="1" lang="ja-JP" altLang="en-US" sz="1600" b="1" dirty="0">
                <a:solidFill>
                  <a:srgbClr val="0000FF"/>
                </a:solidFill>
                <a:latin typeface="メイリオ" panose="020B0604030504040204" pitchFamily="50" charset="-128"/>
                <a:ea typeface="メイリオ" panose="020B0604030504040204" pitchFamily="50" charset="-128"/>
              </a:rPr>
              <a:t>）：構成機関・連携協力機関が協力し、各機関の</a:t>
            </a:r>
            <a:r>
              <a:rPr kumimoji="1" lang="en-US" altLang="ja-JP" sz="1600" b="1" dirty="0">
                <a:solidFill>
                  <a:srgbClr val="0000FF"/>
                </a:solidFill>
                <a:latin typeface="メイリオ" panose="020B0604030504040204" pitchFamily="50" charset="-128"/>
                <a:ea typeface="メイリオ" panose="020B0604030504040204" pitchFamily="50" charset="-128"/>
              </a:rPr>
              <a:t>URA</a:t>
            </a:r>
            <a:r>
              <a:rPr kumimoji="1" lang="ja-JP" altLang="en-US" sz="1600" b="1" dirty="0">
                <a:solidFill>
                  <a:srgbClr val="0000FF"/>
                </a:solidFill>
                <a:latin typeface="メイリオ" panose="020B0604030504040204" pitchFamily="50" charset="-128"/>
                <a:ea typeface="メイリオ" panose="020B0604030504040204" pitchFamily="50" charset="-128"/>
              </a:rPr>
              <a:t>とも連携し、シーズ発掘や企業連携の仕組みを構築。</a:t>
            </a:r>
            <a:br>
              <a:rPr kumimoji="1" lang="en-US" altLang="ja-JP" sz="1600" b="1" dirty="0">
                <a:solidFill>
                  <a:srgbClr val="0000FF"/>
                </a:solidFill>
                <a:latin typeface="メイリオ" panose="020B0604030504040204" pitchFamily="50" charset="-128"/>
                <a:ea typeface="メイリオ" panose="020B0604030504040204" pitchFamily="50" charset="-128"/>
              </a:rPr>
            </a:br>
            <a:endParaRPr lang="en-US" altLang="ja-JP" sz="1600" b="1" dirty="0">
              <a:solidFill>
                <a:srgbClr val="0000FF"/>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l"/>
            </a:pPr>
            <a:r>
              <a:rPr kumimoji="1" lang="ja-JP" altLang="en-US" sz="1600" b="1" dirty="0">
                <a:solidFill>
                  <a:srgbClr val="0000FF"/>
                </a:solidFill>
                <a:latin typeface="メイリオ" panose="020B0604030504040204" pitchFamily="50" charset="-128"/>
                <a:ea typeface="メイリオ" panose="020B0604030504040204" pitchFamily="50" charset="-128"/>
              </a:rPr>
              <a:t>領域融合</a:t>
            </a:r>
            <a:r>
              <a:rPr kumimoji="1" lang="en-US" altLang="ja-JP" sz="1600" b="1" dirty="0">
                <a:solidFill>
                  <a:srgbClr val="0000FF"/>
                </a:solidFill>
                <a:latin typeface="メイリオ" panose="020B0604030504040204" pitchFamily="50" charset="-128"/>
                <a:ea typeface="メイリオ" panose="020B0604030504040204" pitchFamily="50" charset="-128"/>
              </a:rPr>
              <a:t>WG</a:t>
            </a:r>
            <a:r>
              <a:rPr kumimoji="1" lang="ja-JP" altLang="en-US" sz="1600" b="1" dirty="0">
                <a:solidFill>
                  <a:srgbClr val="0000FF"/>
                </a:solidFill>
                <a:latin typeface="メイリオ" panose="020B0604030504040204" pitchFamily="50" charset="-128"/>
                <a:ea typeface="メイリオ" panose="020B0604030504040204" pitchFamily="50" charset="-128"/>
              </a:rPr>
              <a:t>（</a:t>
            </a:r>
            <a:r>
              <a:rPr kumimoji="1" lang="en-US" altLang="ja-JP" sz="1600" b="1" dirty="0">
                <a:solidFill>
                  <a:srgbClr val="0000FF"/>
                </a:solidFill>
                <a:latin typeface="メイリオ" panose="020B0604030504040204" pitchFamily="50" charset="-128"/>
                <a:ea typeface="メイリオ" panose="020B0604030504040204" pitchFamily="50" charset="-128"/>
              </a:rPr>
              <a:t>WG5</a:t>
            </a:r>
            <a:r>
              <a:rPr kumimoji="1" lang="ja-JP" altLang="en-US" sz="1600" b="1" dirty="0">
                <a:solidFill>
                  <a:srgbClr val="0000FF"/>
                </a:solidFill>
                <a:latin typeface="メイリオ" panose="020B0604030504040204" pitchFamily="50" charset="-128"/>
                <a:ea typeface="メイリオ" panose="020B0604030504040204" pitchFamily="50" charset="-128"/>
              </a:rPr>
              <a:t>）は、連携協力機関が中心となり、いかに医師・医学専門家と連携し、マッチングの機会が創出できるか、実用化に向けた取り組みが出来るかを検討している。</a:t>
            </a:r>
          </a:p>
        </p:txBody>
      </p:sp>
      <p:sp>
        <p:nvSpPr>
          <p:cNvPr id="4"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Garamond" pitchFamily="18" charset="0"/>
              <a:ea typeface="ＭＳ Ｐゴシック"/>
              <a:cs typeface="+mn-cs"/>
            </a:endParaRPr>
          </a:p>
        </p:txBody>
      </p:sp>
      <p:sp>
        <p:nvSpPr>
          <p:cNvPr id="8" name="スライド番号プレースホルダー 7">
            <a:extLst>
              <a:ext uri="{FF2B5EF4-FFF2-40B4-BE49-F238E27FC236}">
                <a16:creationId xmlns:a16="http://schemas.microsoft.com/office/drawing/2014/main" id="{51625672-A932-6245-ABF5-BFFDA0305D18}"/>
              </a:ext>
            </a:extLst>
          </p:cNvPr>
          <p:cNvSpPr>
            <a:spLocks noGrp="1"/>
          </p:cNvSpPr>
          <p:nvPr>
            <p:ph type="sldNum" sz="quarter" idx="12"/>
          </p:nvPr>
        </p:nvSpPr>
        <p:spPr>
          <a:xfrm>
            <a:off x="7085013" y="6483977"/>
            <a:ext cx="2057400" cy="365125"/>
          </a:xfrm>
        </p:spPr>
        <p:txBody>
          <a:bodyPr/>
          <a:lstStyle/>
          <a:p>
            <a:fld id="{81FFD88D-C0FC-4F31-BA97-CF8EF291A68A}" type="slidenum">
              <a:rPr kumimoji="1" lang="ja-JP" altLang="en-US" sz="2400" smtClean="0">
                <a:effectLst>
                  <a:outerShdw blurRad="38100" dist="38100" dir="2700000" algn="tl">
                    <a:srgbClr val="000000">
                      <a:alpha val="43137"/>
                    </a:srgbClr>
                  </a:outerShdw>
                </a:effectLst>
              </a:rPr>
              <a:t>6</a:t>
            </a:fld>
            <a:endParaRPr kumimoji="1" lang="ja-JP" altLang="en-US" sz="2400" dirty="0">
              <a:effectLst>
                <a:outerShdw blurRad="38100" dist="38100" dir="2700000" algn="tl">
                  <a:srgbClr val="000000">
                    <a:alpha val="43137"/>
                  </a:srgbClr>
                </a:outerShdw>
              </a:effectLst>
            </a:endParaRPr>
          </a:p>
        </p:txBody>
      </p:sp>
      <p:sp>
        <p:nvSpPr>
          <p:cNvPr id="7" name="正方形/長方形 6"/>
          <p:cNvSpPr/>
          <p:nvPr/>
        </p:nvSpPr>
        <p:spPr>
          <a:xfrm>
            <a:off x="147709" y="66787"/>
            <a:ext cx="6790642" cy="523220"/>
          </a:xfrm>
          <a:prstGeom prst="rect">
            <a:avLst/>
          </a:prstGeom>
        </p:spPr>
        <p:txBody>
          <a:bodyPr wrap="none">
            <a:spAutoFit/>
          </a:bodyPr>
          <a:lstStyle/>
          <a:p>
            <a:r>
              <a:rPr lang="ja-JP" altLang="en-US" sz="2800" b="1" dirty="0">
                <a:latin typeface="メイリオ" panose="020B0604030504040204" pitchFamily="50" charset="-128"/>
                <a:ea typeface="メイリオ" panose="020B0604030504040204" pitchFamily="50" charset="-128"/>
              </a:rPr>
              <a:t>首都圏</a:t>
            </a:r>
            <a:r>
              <a:rPr lang="en-US" altLang="ja-JP" sz="2800" b="1" dirty="0">
                <a:latin typeface="メイリオ" panose="020B0604030504040204" pitchFamily="50" charset="-128"/>
                <a:ea typeface="メイリオ" panose="020B0604030504040204" pitchFamily="50" charset="-128"/>
              </a:rPr>
              <a:t>AR</a:t>
            </a:r>
            <a:r>
              <a:rPr lang="ja-JP" altLang="en-US" sz="2800" b="1" dirty="0">
                <a:latin typeface="メイリオ" panose="020B0604030504040204" pitchFamily="50" charset="-128"/>
                <a:ea typeface="メイリオ" panose="020B0604030504040204" pitchFamily="50" charset="-128"/>
              </a:rPr>
              <a:t>コンソーシアム（</a:t>
            </a:r>
            <a:r>
              <a:rPr lang="en-US" altLang="ja-JP" sz="2800" b="1" dirty="0">
                <a:latin typeface="メイリオ" panose="020B0604030504040204" pitchFamily="50" charset="-128"/>
                <a:ea typeface="メイリオ" panose="020B0604030504040204" pitchFamily="50" charset="-128"/>
              </a:rPr>
              <a:t>MARC) </a:t>
            </a:r>
            <a:r>
              <a:rPr lang="ja-JP" altLang="en-US" sz="2800" b="1" dirty="0">
                <a:latin typeface="メイリオ" panose="020B0604030504040204" pitchFamily="50" charset="-128"/>
                <a:ea typeface="メイリオ" panose="020B0604030504040204" pitchFamily="50" charset="-128"/>
              </a:rPr>
              <a:t>概要</a:t>
            </a:r>
          </a:p>
        </p:txBody>
      </p:sp>
      <p:cxnSp>
        <p:nvCxnSpPr>
          <p:cNvPr id="74" name="直線コネクタ 73">
            <a:extLst>
              <a:ext uri="{FF2B5EF4-FFF2-40B4-BE49-F238E27FC236}">
                <a16:creationId xmlns:a16="http://schemas.microsoft.com/office/drawing/2014/main" id="{897DFED2-642F-4133-8AEB-B2A0DA74EE47}"/>
              </a:ext>
            </a:extLst>
          </p:cNvPr>
          <p:cNvCxnSpPr>
            <a:cxnSpLocks/>
          </p:cNvCxnSpPr>
          <p:nvPr/>
        </p:nvCxnSpPr>
        <p:spPr>
          <a:xfrm>
            <a:off x="900775" y="2990616"/>
            <a:ext cx="0" cy="288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42E4B01D-C3EA-4CFA-AB41-918CC62CCDB3}"/>
              </a:ext>
            </a:extLst>
          </p:cNvPr>
          <p:cNvCxnSpPr>
            <a:cxnSpLocks/>
          </p:cNvCxnSpPr>
          <p:nvPr/>
        </p:nvCxnSpPr>
        <p:spPr>
          <a:xfrm flipH="1">
            <a:off x="875375" y="2998535"/>
            <a:ext cx="2268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8DA8EBBD-185F-408F-A4F6-63E877814195}"/>
              </a:ext>
            </a:extLst>
          </p:cNvPr>
          <p:cNvCxnSpPr>
            <a:cxnSpLocks/>
          </p:cNvCxnSpPr>
          <p:nvPr/>
        </p:nvCxnSpPr>
        <p:spPr>
          <a:xfrm>
            <a:off x="3139322" y="2998535"/>
            <a:ext cx="0" cy="288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83" name="四角形: 角を丸くする 10">
            <a:extLst>
              <a:ext uri="{FF2B5EF4-FFF2-40B4-BE49-F238E27FC236}">
                <a16:creationId xmlns:a16="http://schemas.microsoft.com/office/drawing/2014/main" id="{7C355D7B-4D2F-4E64-BC2C-D69AA0B2AC3E}"/>
              </a:ext>
            </a:extLst>
          </p:cNvPr>
          <p:cNvSpPr/>
          <p:nvPr/>
        </p:nvSpPr>
        <p:spPr>
          <a:xfrm>
            <a:off x="62575" y="3181961"/>
            <a:ext cx="1801866" cy="152414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四角形: 角を丸くする 11">
            <a:extLst>
              <a:ext uri="{FF2B5EF4-FFF2-40B4-BE49-F238E27FC236}">
                <a16:creationId xmlns:a16="http://schemas.microsoft.com/office/drawing/2014/main" id="{2E6DC624-6F2D-4D03-8ACF-9A55836E85A0}"/>
              </a:ext>
            </a:extLst>
          </p:cNvPr>
          <p:cNvSpPr/>
          <p:nvPr/>
        </p:nvSpPr>
        <p:spPr>
          <a:xfrm>
            <a:off x="1949575" y="3181961"/>
            <a:ext cx="2409619" cy="1524147"/>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 角を丸くする 12">
            <a:extLst>
              <a:ext uri="{FF2B5EF4-FFF2-40B4-BE49-F238E27FC236}">
                <a16:creationId xmlns:a16="http://schemas.microsoft.com/office/drawing/2014/main" id="{8302AE9C-C816-4DF6-BD2A-043E302EE9A4}"/>
              </a:ext>
            </a:extLst>
          </p:cNvPr>
          <p:cNvSpPr/>
          <p:nvPr/>
        </p:nvSpPr>
        <p:spPr>
          <a:xfrm>
            <a:off x="147709" y="3557207"/>
            <a:ext cx="1645182" cy="10327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92" name="テキスト ボックス 91">
            <a:extLst>
              <a:ext uri="{FF2B5EF4-FFF2-40B4-BE49-F238E27FC236}">
                <a16:creationId xmlns:a16="http://schemas.microsoft.com/office/drawing/2014/main" id="{556B7A11-A5CD-4F75-90C0-A7462084E937}"/>
              </a:ext>
            </a:extLst>
          </p:cNvPr>
          <p:cNvSpPr txBox="1"/>
          <p:nvPr/>
        </p:nvSpPr>
        <p:spPr>
          <a:xfrm>
            <a:off x="375481" y="3227669"/>
            <a:ext cx="1392010" cy="369332"/>
          </a:xfrm>
          <a:prstGeom prst="rect">
            <a:avLst/>
          </a:prstGeom>
          <a:noFill/>
        </p:spPr>
        <p:txBody>
          <a:bodyPr wrap="squar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構成機関</a:t>
            </a:r>
          </a:p>
        </p:txBody>
      </p:sp>
      <p:pic>
        <p:nvPicPr>
          <p:cNvPr id="95" name="図 94">
            <a:extLst>
              <a:ext uri="{FF2B5EF4-FFF2-40B4-BE49-F238E27FC236}">
                <a16:creationId xmlns:a16="http://schemas.microsoft.com/office/drawing/2014/main" id="{58E236E5-2EC1-448C-88D6-3A766FD41949}"/>
              </a:ext>
            </a:extLst>
          </p:cNvPr>
          <p:cNvPicPr>
            <a:picLocks noChangeAspect="1"/>
          </p:cNvPicPr>
          <p:nvPr/>
        </p:nvPicPr>
        <p:blipFill rotWithShape="1">
          <a:blip r:embed="rId3"/>
          <a:srcRect r="41492"/>
          <a:stretch/>
        </p:blipFill>
        <p:spPr>
          <a:xfrm>
            <a:off x="1290809" y="1987013"/>
            <a:ext cx="1241837" cy="946116"/>
          </a:xfrm>
          <a:prstGeom prst="rect">
            <a:avLst/>
          </a:prstGeom>
        </p:spPr>
      </p:pic>
      <p:cxnSp>
        <p:nvCxnSpPr>
          <p:cNvPr id="98" name="直線コネクタ 97">
            <a:extLst>
              <a:ext uri="{FF2B5EF4-FFF2-40B4-BE49-F238E27FC236}">
                <a16:creationId xmlns:a16="http://schemas.microsoft.com/office/drawing/2014/main" id="{FF768280-2340-44CC-A77F-276B8113EA3E}"/>
              </a:ext>
            </a:extLst>
          </p:cNvPr>
          <p:cNvCxnSpPr>
            <a:cxnSpLocks/>
          </p:cNvCxnSpPr>
          <p:nvPr/>
        </p:nvCxnSpPr>
        <p:spPr>
          <a:xfrm>
            <a:off x="1911728" y="2765527"/>
            <a:ext cx="0" cy="252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9AED4A2C-7137-4BCF-A67E-67665E6A6CAB}"/>
              </a:ext>
            </a:extLst>
          </p:cNvPr>
          <p:cNvSpPr txBox="1"/>
          <p:nvPr/>
        </p:nvSpPr>
        <p:spPr>
          <a:xfrm>
            <a:off x="2361229" y="3241828"/>
            <a:ext cx="156966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連携協力機関</a:t>
            </a:r>
          </a:p>
        </p:txBody>
      </p:sp>
      <p:sp>
        <p:nvSpPr>
          <p:cNvPr id="104" name="四角形: 角を丸くする 19">
            <a:extLst>
              <a:ext uri="{FF2B5EF4-FFF2-40B4-BE49-F238E27FC236}">
                <a16:creationId xmlns:a16="http://schemas.microsoft.com/office/drawing/2014/main" id="{389921BA-E5E8-407A-9A30-42F941B3E24E}"/>
              </a:ext>
            </a:extLst>
          </p:cNvPr>
          <p:cNvSpPr/>
          <p:nvPr/>
        </p:nvSpPr>
        <p:spPr>
          <a:xfrm>
            <a:off x="2065777" y="3544275"/>
            <a:ext cx="2147090" cy="10456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07" name="テキスト ボックス 106">
            <a:extLst>
              <a:ext uri="{FF2B5EF4-FFF2-40B4-BE49-F238E27FC236}">
                <a16:creationId xmlns:a16="http://schemas.microsoft.com/office/drawing/2014/main" id="{6A0E75D9-0B9C-482B-88A2-5A8DF81874DF}"/>
              </a:ext>
            </a:extLst>
          </p:cNvPr>
          <p:cNvSpPr txBox="1"/>
          <p:nvPr/>
        </p:nvSpPr>
        <p:spPr>
          <a:xfrm>
            <a:off x="516" y="714412"/>
            <a:ext cx="9129676" cy="1200329"/>
          </a:xfrm>
          <a:prstGeom prst="rect">
            <a:avLst/>
          </a:prstGeom>
          <a:solidFill>
            <a:srgbClr val="FFFF99"/>
          </a:solid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rPr>
              <a:t>2017</a:t>
            </a:r>
            <a:r>
              <a:rPr kumimoji="1" lang="ja-JP" altLang="en-US" b="1" dirty="0">
                <a:latin typeface="メイリオ" panose="020B0604030504040204" pitchFamily="50" charset="-128"/>
                <a:ea typeface="メイリオ" panose="020B0604030504040204" pitchFamily="50" charset="-128"/>
              </a:rPr>
              <a:t>年</a:t>
            </a:r>
            <a:r>
              <a:rPr kumimoji="1" lang="en-US" altLang="ja-JP" b="1" dirty="0">
                <a:latin typeface="メイリオ" panose="020B0604030504040204" pitchFamily="50" charset="-128"/>
                <a:ea typeface="メイリオ" panose="020B0604030504040204" pitchFamily="50" charset="-128"/>
              </a:rPr>
              <a:t>1</a:t>
            </a:r>
            <a:r>
              <a:rPr kumimoji="1" lang="ja-JP" altLang="en-US" b="1" dirty="0">
                <a:latin typeface="メイリオ" panose="020B0604030504040204" pitchFamily="50" charset="-128"/>
                <a:ea typeface="メイリオ" panose="020B0604030504040204" pitchFamily="50" charset="-128"/>
              </a:rPr>
              <a:t>月に設立された首都圏</a:t>
            </a:r>
            <a:r>
              <a:rPr kumimoji="1" lang="en-US" altLang="ja-JP" b="1" dirty="0">
                <a:latin typeface="メイリオ" panose="020B0604030504040204" pitchFamily="50" charset="-128"/>
                <a:ea typeface="メイリオ" panose="020B0604030504040204" pitchFamily="50" charset="-128"/>
              </a:rPr>
              <a:t>AR</a:t>
            </a:r>
            <a:r>
              <a:rPr kumimoji="1" lang="ja-JP" altLang="en-US" b="1" dirty="0">
                <a:latin typeface="メイリオ" panose="020B0604030504040204" pitchFamily="50" charset="-128"/>
                <a:ea typeface="メイリオ" panose="020B0604030504040204" pitchFamily="50" charset="-128"/>
              </a:rPr>
              <a:t>コンソーシアム（</a:t>
            </a:r>
            <a:r>
              <a:rPr kumimoji="1" lang="en-US" altLang="ja-JP" b="1" dirty="0">
                <a:latin typeface="メイリオ" panose="020B0604030504040204" pitchFamily="50" charset="-128"/>
                <a:ea typeface="メイリオ" panose="020B0604030504040204" pitchFamily="50" charset="-128"/>
              </a:rPr>
              <a:t>Metropolitan Academic Research Consortium</a:t>
            </a:r>
            <a:r>
              <a:rPr kumimoji="1" lang="ja-JP" altLang="en-US" b="1" dirty="0">
                <a:latin typeface="メイリオ" panose="020B0604030504040204" pitchFamily="50" charset="-128"/>
                <a:ea typeface="メイリオ" panose="020B0604030504040204" pitchFamily="50" charset="-128"/>
              </a:rPr>
              <a:t>：</a:t>
            </a:r>
            <a:r>
              <a:rPr kumimoji="1" lang="en-US" altLang="ja-JP" b="1" dirty="0">
                <a:latin typeface="メイリオ" panose="020B0604030504040204" pitchFamily="50" charset="-128"/>
                <a:ea typeface="メイリオ" panose="020B0604030504040204" pitchFamily="50" charset="-128"/>
              </a:rPr>
              <a:t>MARC</a:t>
            </a:r>
            <a:r>
              <a:rPr kumimoji="1" lang="ja-JP" altLang="en-US" b="1" dirty="0">
                <a:latin typeface="メイリオ" panose="020B0604030504040204" pitchFamily="50" charset="-128"/>
                <a:ea typeface="メイリオ" panose="020B0604030504040204" pitchFamily="50" charset="-128"/>
              </a:rPr>
              <a:t>）では、</a:t>
            </a:r>
            <a:r>
              <a:rPr kumimoji="1" lang="en-US" altLang="ja-JP" b="1" dirty="0">
                <a:latin typeface="メイリオ" panose="020B0604030504040204" pitchFamily="50" charset="-128"/>
                <a:ea typeface="メイリオ" panose="020B0604030504040204" pitchFamily="50" charset="-128"/>
              </a:rPr>
              <a:t>2019</a:t>
            </a:r>
            <a:r>
              <a:rPr kumimoji="1" lang="ja-JP" altLang="en-US" b="1" dirty="0">
                <a:latin typeface="メイリオ" panose="020B0604030504040204" pitchFamily="50" charset="-128"/>
                <a:ea typeface="メイリオ" panose="020B0604030504040204" pitchFamily="50" charset="-128"/>
              </a:rPr>
              <a:t>年</a:t>
            </a:r>
            <a:r>
              <a:rPr lang="ja-JP" altLang="en-US" b="1" dirty="0">
                <a:latin typeface="メイリオ" panose="020B0604030504040204" pitchFamily="50" charset="-128"/>
                <a:ea typeface="メイリオ" panose="020B0604030504040204" pitchFamily="50" charset="-128"/>
              </a:rPr>
              <a:t>以降</a:t>
            </a:r>
            <a:r>
              <a:rPr kumimoji="1" lang="ja-JP" altLang="en-US" b="1" dirty="0">
                <a:latin typeface="メイリオ" panose="020B0604030504040204" pitchFamily="50" charset="-128"/>
                <a:ea typeface="メイリオ" panose="020B0604030504040204" pitchFamily="50" charset="-128"/>
              </a:rPr>
              <a:t>連携協力機関の強化を進めてきた。加盟機関の増加に伴い、新規</a:t>
            </a:r>
            <a:r>
              <a:rPr kumimoji="1" lang="en-US" altLang="ja-JP" b="1" dirty="0">
                <a:latin typeface="メイリオ" panose="020B0604030504040204" pitchFamily="50" charset="-128"/>
                <a:ea typeface="メイリオ" panose="020B0604030504040204" pitchFamily="50" charset="-128"/>
              </a:rPr>
              <a:t>WG</a:t>
            </a:r>
            <a:r>
              <a:rPr kumimoji="1" lang="ja-JP" altLang="en-US" b="1" dirty="0">
                <a:latin typeface="メイリオ" panose="020B0604030504040204" pitchFamily="50" charset="-128"/>
                <a:ea typeface="メイリオ" panose="020B0604030504040204" pitchFamily="50" charset="-128"/>
              </a:rPr>
              <a:t>（領域融合</a:t>
            </a:r>
            <a:r>
              <a:rPr kumimoji="1" lang="en-US" altLang="ja-JP" b="1" dirty="0">
                <a:latin typeface="メイリオ" panose="020B0604030504040204" pitchFamily="50" charset="-128"/>
                <a:ea typeface="メイリオ" panose="020B0604030504040204" pitchFamily="50" charset="-128"/>
              </a:rPr>
              <a:t>WG</a:t>
            </a:r>
            <a:r>
              <a:rPr kumimoji="1" lang="ja-JP" altLang="en-US" b="1" dirty="0">
                <a:latin typeface="メイリオ" panose="020B0604030504040204" pitchFamily="50" charset="-128"/>
                <a:ea typeface="メイリオ" panose="020B0604030504040204" pitchFamily="50" charset="-128"/>
              </a:rPr>
              <a:t>）を設立し、異分野融合型研究シーズの発掘や医学専門家とのマッチングへの対応を加速しています。</a:t>
            </a:r>
          </a:p>
        </p:txBody>
      </p:sp>
      <p:sp>
        <p:nvSpPr>
          <p:cNvPr id="110" name="正方形/長方形 109">
            <a:extLst>
              <a:ext uri="{FF2B5EF4-FFF2-40B4-BE49-F238E27FC236}">
                <a16:creationId xmlns:a16="http://schemas.microsoft.com/office/drawing/2014/main" id="{0E166144-D269-4447-85D7-D2F3A17D55AE}"/>
              </a:ext>
            </a:extLst>
          </p:cNvPr>
          <p:cNvSpPr/>
          <p:nvPr/>
        </p:nvSpPr>
        <p:spPr>
          <a:xfrm>
            <a:off x="-33804" y="3611160"/>
            <a:ext cx="2002951" cy="738664"/>
          </a:xfrm>
          <a:prstGeom prst="rect">
            <a:avLst/>
          </a:prstGeom>
        </p:spPr>
        <p:txBody>
          <a:bodyPr wrap="square">
            <a:spAutoFit/>
          </a:bodyPr>
          <a:lstStyle/>
          <a:p>
            <a:pPr algn="ctr"/>
            <a:r>
              <a:rPr lang="ja-JP" altLang="en-US" sz="1400" dirty="0">
                <a:latin typeface="メイリオ" panose="020B0604030504040204" pitchFamily="50" charset="-128"/>
                <a:ea typeface="メイリオ" panose="020B0604030504040204" pitchFamily="50" charset="-128"/>
              </a:rPr>
              <a:t>臨床研究体制を</a:t>
            </a:r>
            <a:endParaRPr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有する研究機関</a:t>
            </a:r>
            <a:endParaRPr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（医歯系大学）</a:t>
            </a:r>
            <a:endParaRPr lang="ja-JP" altLang="en-US" sz="1400" dirty="0"/>
          </a:p>
        </p:txBody>
      </p:sp>
      <p:sp>
        <p:nvSpPr>
          <p:cNvPr id="117" name="正方形/長方形 116">
            <a:extLst>
              <a:ext uri="{FF2B5EF4-FFF2-40B4-BE49-F238E27FC236}">
                <a16:creationId xmlns:a16="http://schemas.microsoft.com/office/drawing/2014/main" id="{16024864-1478-4F0E-9FAD-AE5FA1DA80D3}"/>
              </a:ext>
            </a:extLst>
          </p:cNvPr>
          <p:cNvSpPr/>
          <p:nvPr/>
        </p:nvSpPr>
        <p:spPr>
          <a:xfrm>
            <a:off x="2071973" y="3611160"/>
            <a:ext cx="2266221" cy="954107"/>
          </a:xfrm>
          <a:prstGeom prst="rect">
            <a:avLst/>
          </a:prstGeom>
        </p:spPr>
        <p:txBody>
          <a:bodyPr wrap="square">
            <a:spAutoFit/>
          </a:bodyPr>
          <a:lstStyle/>
          <a:p>
            <a:r>
              <a:rPr kumimoji="1" lang="ja-JP" altLang="en-US" sz="1400" dirty="0">
                <a:latin typeface="メイリオ" panose="020B0604030504040204" pitchFamily="50" charset="-128"/>
                <a:ea typeface="メイリオ" panose="020B0604030504040204" pitchFamily="50" charset="-128"/>
              </a:rPr>
              <a:t>臨床研究体制を有しない団体・組織（理工学・薬学・農学等</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独立研究</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機関</a:t>
            </a:r>
          </a:p>
        </p:txBody>
      </p:sp>
      <p:grpSp>
        <p:nvGrpSpPr>
          <p:cNvPr id="120" name="グループ化 119">
            <a:extLst>
              <a:ext uri="{FF2B5EF4-FFF2-40B4-BE49-F238E27FC236}">
                <a16:creationId xmlns:a16="http://schemas.microsoft.com/office/drawing/2014/main" id="{0D040A54-D04F-4FC5-AE23-0711824B22C3}"/>
              </a:ext>
            </a:extLst>
          </p:cNvPr>
          <p:cNvGrpSpPr/>
          <p:nvPr/>
        </p:nvGrpSpPr>
        <p:grpSpPr>
          <a:xfrm>
            <a:off x="2125558" y="4852898"/>
            <a:ext cx="2292357" cy="1600438"/>
            <a:chOff x="9528956" y="-1351190"/>
            <a:chExt cx="2292357" cy="1600438"/>
          </a:xfrm>
        </p:grpSpPr>
        <p:sp>
          <p:nvSpPr>
            <p:cNvPr id="121" name="テキスト ボックス 120">
              <a:extLst>
                <a:ext uri="{FF2B5EF4-FFF2-40B4-BE49-F238E27FC236}">
                  <a16:creationId xmlns:a16="http://schemas.microsoft.com/office/drawing/2014/main" id="{CD666030-41CC-4DF4-9AAE-EB6AFB4C7C36}"/>
                </a:ext>
              </a:extLst>
            </p:cNvPr>
            <p:cNvSpPr txBox="1"/>
            <p:nvPr/>
          </p:nvSpPr>
          <p:spPr>
            <a:xfrm>
              <a:off x="9579423" y="-1351190"/>
              <a:ext cx="2241890" cy="1600438"/>
            </a:xfrm>
            <a:prstGeom prst="rect">
              <a:avLst/>
            </a:prstGeom>
            <a:noFill/>
          </p:spPr>
          <p:txBody>
            <a:bodyPr wrap="square" rtlCol="0">
              <a:spAutoFit/>
            </a:bodyPr>
            <a:lstStyle/>
            <a:p>
              <a:r>
                <a:rPr lang="ja-JP" altLang="en-US" sz="1400" b="1" dirty="0">
                  <a:solidFill>
                    <a:srgbClr val="FF0000"/>
                  </a:solidFill>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東京工業大学</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東京電機大学</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芝浦工業大学</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産業技術総合研究所</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青山学院大学</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早稲田大学</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東京理科大学　</a:t>
              </a:r>
              <a:endParaRPr kumimoji="1" lang="ja-JP" altLang="en-US" sz="1400" b="1" dirty="0">
                <a:latin typeface="メイリオ" panose="020B0604030504040204" pitchFamily="50" charset="-128"/>
                <a:ea typeface="メイリオ" panose="020B0604030504040204" pitchFamily="50" charset="-128"/>
              </a:endParaRPr>
            </a:p>
          </p:txBody>
        </p:sp>
        <p:pic>
          <p:nvPicPr>
            <p:cNvPr id="122" name="Picture 4" descr="http://marc-med.org/wp-content/uploads/2020/05/%E9%9D%92%E5%B1%B1%E5%AD%A6%E9%99%A2%E5%A4%A7%E5%AD%A6%E3%83%AD%E3%82%B4%EF%BC%88HP%E7%94%A8%EF%BC%89.png">
              <a:extLst>
                <a:ext uri="{FF2B5EF4-FFF2-40B4-BE49-F238E27FC236}">
                  <a16:creationId xmlns:a16="http://schemas.microsoft.com/office/drawing/2014/main" id="{A61966B3-628D-4313-8188-B667878FDD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6851" y="-436805"/>
              <a:ext cx="162572" cy="18326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 descr="http://marc-med.org/wp-content/uploads/2020/03/%E8%8A%9D%E6%B5%A6%E5%B7%A5%E6%A5%AD%E5%A4%A7%E5%AD%A6%E3%83%AD%E3%82%B4.png">
              <a:extLst>
                <a:ext uri="{FF2B5EF4-FFF2-40B4-BE49-F238E27FC236}">
                  <a16:creationId xmlns:a16="http://schemas.microsoft.com/office/drawing/2014/main" id="{2190B787-1765-4842-B5F1-33DCEAF246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1504" y="-884789"/>
              <a:ext cx="173266" cy="183262"/>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descr="http://marc-med.org/wp-content/uploads/2020/03/%E6%9D%B1%E5%B7%A5%E5%A4%A7.png">
              <a:extLst>
                <a:ext uri="{FF2B5EF4-FFF2-40B4-BE49-F238E27FC236}">
                  <a16:creationId xmlns:a16="http://schemas.microsoft.com/office/drawing/2014/main" id="{DFA70356-BF61-4CEE-9BD7-3E73F77AA2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5585" y="-1296988"/>
              <a:ext cx="152635" cy="152635"/>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0" descr="http://marc-med.org/wp-content/uploads/2020/02/%E6%9D%B1%E4%BA%AC%E9%9B%BB%E6%A9%9F%E5%A4%A7%E5%AD%A6%E3%83%AD%E3%82%B4.png">
              <a:extLst>
                <a:ext uri="{FF2B5EF4-FFF2-40B4-BE49-F238E27FC236}">
                  <a16:creationId xmlns:a16="http://schemas.microsoft.com/office/drawing/2014/main" id="{7BFEF705-72BE-49CE-9835-621E1FDDB73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4197"/>
            <a:stretch/>
          </p:blipFill>
          <p:spPr bwMode="auto">
            <a:xfrm>
              <a:off x="9654365" y="-1055745"/>
              <a:ext cx="354278" cy="108642"/>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2" descr="http://marc-med.org/wp-content/uploads/2020/06/%E6%97%A9%E7%A8%B2%E7%94%B0%E3%83%AD%E3%82%B4.png">
              <a:extLst>
                <a:ext uri="{FF2B5EF4-FFF2-40B4-BE49-F238E27FC236}">
                  <a16:creationId xmlns:a16="http://schemas.microsoft.com/office/drawing/2014/main" id="{E7C81977-FFF5-4402-A3E8-4B334D04148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1504" y="-241353"/>
              <a:ext cx="175056" cy="18326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4" descr="http://marc-med.org/wp-content/uploads/2020/04/%E7%94%A3%E7%B7%8F%E7%A0%94%E3%83%AD%E3%82%B4_HP%E6%8E%B2%E8%BC%89%E7%94%A8.png">
              <a:extLst>
                <a:ext uri="{FF2B5EF4-FFF2-40B4-BE49-F238E27FC236}">
                  <a16:creationId xmlns:a16="http://schemas.microsoft.com/office/drawing/2014/main" id="{B698498F-BCB8-44B9-8548-7B35EE92F7D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28956" y="-632847"/>
              <a:ext cx="496972" cy="12857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http://marc-med.org/wp-content/uploads/2021/09/HP%E7%94%A8%E3%83%AD%E3%82%B4.png">
              <a:extLst>
                <a:ext uri="{FF2B5EF4-FFF2-40B4-BE49-F238E27FC236}">
                  <a16:creationId xmlns:a16="http://schemas.microsoft.com/office/drawing/2014/main" id="{326DBB93-5A6B-4C5E-80B3-E076E554104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25984" y="-32038"/>
              <a:ext cx="184305" cy="184305"/>
            </a:xfrm>
            <a:prstGeom prst="rect">
              <a:avLst/>
            </a:prstGeom>
            <a:noFill/>
            <a:extLst>
              <a:ext uri="{909E8E84-426E-40DD-AFC4-6F175D3DCCD1}">
                <a14:hiddenFill xmlns:a14="http://schemas.microsoft.com/office/drawing/2010/main">
                  <a:solidFill>
                    <a:srgbClr val="FFFFFF"/>
                  </a:solidFill>
                </a14:hiddenFill>
              </a:ext>
            </a:extLst>
          </p:spPr>
        </p:pic>
      </p:grpSp>
      <p:sp>
        <p:nvSpPr>
          <p:cNvPr id="129" name="テキスト ボックス 128">
            <a:extLst>
              <a:ext uri="{FF2B5EF4-FFF2-40B4-BE49-F238E27FC236}">
                <a16:creationId xmlns:a16="http://schemas.microsoft.com/office/drawing/2014/main" id="{6DA6915D-A6FE-40CE-9B91-681468745149}"/>
              </a:ext>
            </a:extLst>
          </p:cNvPr>
          <p:cNvSpPr txBox="1"/>
          <p:nvPr/>
        </p:nvSpPr>
        <p:spPr>
          <a:xfrm>
            <a:off x="62239" y="4836636"/>
            <a:ext cx="2104506" cy="1600438"/>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構成機関のうち、総合大学で理工学部等を有する機関には連携協力機関と共に異分野研究シーズ発掘や領域融合</a:t>
            </a:r>
            <a:r>
              <a:rPr kumimoji="1" lang="en-US" altLang="ja-JP" sz="1400" dirty="0">
                <a:latin typeface="メイリオ" panose="020B0604030504040204" pitchFamily="50" charset="-128"/>
                <a:ea typeface="メイリオ" panose="020B0604030504040204" pitchFamily="50" charset="-128"/>
              </a:rPr>
              <a:t>WG</a:t>
            </a:r>
            <a:r>
              <a:rPr kumimoji="1" lang="ja-JP" altLang="en-US" sz="1400" dirty="0">
                <a:latin typeface="メイリオ" panose="020B0604030504040204" pitchFamily="50" charset="-128"/>
                <a:ea typeface="メイリオ" panose="020B0604030504040204" pitchFamily="50" charset="-128"/>
              </a:rPr>
              <a:t>の活動にも参加している</a:t>
            </a:r>
          </a:p>
        </p:txBody>
      </p:sp>
      <p:pic>
        <p:nvPicPr>
          <p:cNvPr id="34" name="図 33">
            <a:extLst>
              <a:ext uri="{FF2B5EF4-FFF2-40B4-BE49-F238E27FC236}">
                <a16:creationId xmlns:a16="http://schemas.microsoft.com/office/drawing/2014/main" id="{5A9FAAA7-8BD1-4C81-9BAA-4CA7B84ED2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
        <p:nvSpPr>
          <p:cNvPr id="2" name="テキスト ボックス 1">
            <a:extLst>
              <a:ext uri="{FF2B5EF4-FFF2-40B4-BE49-F238E27FC236}">
                <a16:creationId xmlns:a16="http://schemas.microsoft.com/office/drawing/2014/main" id="{E5BDF4DE-B98B-40C7-904C-859779BF3CB3}"/>
              </a:ext>
            </a:extLst>
          </p:cNvPr>
          <p:cNvSpPr txBox="1"/>
          <p:nvPr/>
        </p:nvSpPr>
        <p:spPr>
          <a:xfrm>
            <a:off x="-33804" y="6504690"/>
            <a:ext cx="7520007"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これまでも</a:t>
            </a:r>
            <a:r>
              <a:rPr kumimoji="1" lang="en-US" altLang="ja-JP" sz="1400" dirty="0">
                <a:latin typeface="メイリオ" panose="020B0604030504040204" pitchFamily="50" charset="-128"/>
                <a:ea typeface="メイリオ" panose="020B0604030504040204" pitchFamily="50" charset="-128"/>
              </a:rPr>
              <a:t>MARC</a:t>
            </a:r>
            <a:r>
              <a:rPr kumimoji="1" lang="ja-JP" altLang="en-US" sz="1400" dirty="0">
                <a:latin typeface="メイリオ" panose="020B0604030504040204" pitchFamily="50" charset="-128"/>
                <a:ea typeface="メイリオ" panose="020B0604030504040204" pitchFamily="50" charset="-128"/>
              </a:rPr>
              <a:t>加盟機関からも多くの優秀な異分野研究シーズの応募がなされています。</a:t>
            </a:r>
          </a:p>
        </p:txBody>
      </p:sp>
    </p:spTree>
    <p:extLst>
      <p:ext uri="{BB962C8B-B14F-4D97-AF65-F5344CB8AC3E}">
        <p14:creationId xmlns:p14="http://schemas.microsoft.com/office/powerpoint/2010/main" val="85222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4" name="テキスト ボックス 3"/>
          <p:cNvSpPr txBox="1"/>
          <p:nvPr/>
        </p:nvSpPr>
        <p:spPr>
          <a:xfrm>
            <a:off x="-20406" y="96983"/>
            <a:ext cx="7550465" cy="461665"/>
          </a:xfrm>
          <a:prstGeom prst="rect">
            <a:avLst/>
          </a:prstGeom>
          <a:noFill/>
        </p:spPr>
        <p:txBody>
          <a:bodyPr wrap="none" rtlCol="0">
            <a:spAutoFit/>
          </a:bodyPr>
          <a:lstStyle/>
          <a:p>
            <a:r>
              <a:rPr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令和</a:t>
            </a:r>
            <a:r>
              <a:rPr lang="en-US" altLang="ja-JP"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a:t>
            </a:r>
            <a:r>
              <a:rPr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年度 </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異分野融合型研究シーズ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研究費公募</a:t>
            </a:r>
            <a:endParaRPr kumimoji="1"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7531" y="692696"/>
            <a:ext cx="9140824" cy="5539978"/>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募集課題</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　</a:t>
            </a:r>
            <a:r>
              <a:rPr lang="ja-JP" altLang="en-US" i="1" dirty="0">
                <a:latin typeface="メイリオ" panose="020B0604030504040204" pitchFamily="50" charset="-128"/>
                <a:ea typeface="メイリオ" panose="020B0604030504040204" pitchFamily="50" charset="-128"/>
              </a:rPr>
              <a:t>新規の医薬品・医療機器・再生医療等製品・体外診断用医薬品の開発など</a:t>
            </a:r>
            <a:endParaRPr lang="en-US" altLang="ja-JP" i="1" dirty="0">
              <a:latin typeface="メイリオ" panose="020B0604030504040204" pitchFamily="50" charset="-128"/>
              <a:ea typeface="メイリオ" panose="020B0604030504040204" pitchFamily="50" charset="-128"/>
            </a:endParaRPr>
          </a:p>
          <a:p>
            <a:r>
              <a:rPr lang="ja-JP" altLang="en-US" i="1" dirty="0">
                <a:latin typeface="メイリオ" panose="020B0604030504040204" pitchFamily="50" charset="-128"/>
                <a:ea typeface="メイリオ" panose="020B0604030504040204" pitchFamily="50" charset="-128"/>
              </a:rPr>
              <a:t>　医療イノベーションの推進につながる可能性のある研究開発課題</a:t>
            </a:r>
            <a:endParaRPr lang="en-US" altLang="ja-JP" i="1" dirty="0">
              <a:latin typeface="メイリオ" panose="020B0604030504040204" pitchFamily="50" charset="-128"/>
              <a:ea typeface="メイリオ" panose="020B0604030504040204" pitchFamily="50" charset="-128"/>
            </a:endParaRPr>
          </a:p>
          <a:p>
            <a:endParaRPr lang="en-US" altLang="ja-JP" i="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対象</a:t>
            </a:r>
            <a:r>
              <a:rPr lang="en-US" altLang="ja-JP" b="1" dirty="0">
                <a:latin typeface="メイリオ" panose="020B0604030504040204" pitchFamily="50" charset="-128"/>
                <a:ea typeface="メイリオ" panose="020B0604030504040204" pitchFamily="50" charset="-128"/>
              </a:rPr>
              <a:t>】</a:t>
            </a:r>
          </a:p>
          <a:p>
            <a:pPr lvl="1"/>
            <a:r>
              <a:rPr lang="ja-JP" altLang="en-US" b="1" dirty="0">
                <a:solidFill>
                  <a:srgbClr val="FF0000"/>
                </a:solidFill>
                <a:latin typeface="メイリオ" panose="020B0604030504040204" pitchFamily="50" charset="-128"/>
                <a:ea typeface="メイリオ" panose="020B0604030504040204" pitchFamily="50" charset="-128"/>
              </a:rPr>
              <a:t>・研究開発代表者が医学・歯学・薬学系分野以外に所属する課題</a:t>
            </a:r>
            <a:endParaRPr lang="en-US" altLang="ja-JP" b="1" dirty="0">
              <a:solidFill>
                <a:srgbClr val="FF0000"/>
              </a:solidFill>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・早期シーズ（シーズ</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の前段階）</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・令和元年度～</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年度の内２年度間シーズ</a:t>
            </a:r>
            <a:r>
              <a:rPr lang="en-US" altLang="ja-JP" dirty="0">
                <a:latin typeface="メイリオ" panose="020B0604030504040204" pitchFamily="50" charset="-128"/>
                <a:ea typeface="メイリオ" panose="020B0604030504040204" pitchFamily="50" charset="-128"/>
              </a:rPr>
              <a:t>H</a:t>
            </a:r>
            <a:r>
              <a:rPr lang="ja-JP" altLang="en-US" dirty="0">
                <a:latin typeface="メイリオ" panose="020B0604030504040204" pitchFamily="50" charset="-128"/>
                <a:ea typeface="メイリオ" panose="020B0604030504040204" pitchFamily="50" charset="-128"/>
              </a:rPr>
              <a:t>研究費を受けていない課題</a:t>
            </a:r>
            <a:endParaRPr lang="en-US" altLang="ja-JP" dirty="0">
              <a:latin typeface="メイリオ" panose="020B0604030504040204" pitchFamily="50" charset="-128"/>
              <a:ea typeface="メイリオ" panose="020B0604030504040204" pitchFamily="50" charset="-128"/>
            </a:endParaRPr>
          </a:p>
          <a:p>
            <a:pPr>
              <a:lnSpc>
                <a:spcPts val="1200"/>
              </a:lnSpc>
            </a:pPr>
            <a:endParaRPr kumimoji="1" lang="en-US" altLang="ja-JP" b="1" dirty="0">
              <a:latin typeface="メイリオ" panose="020B0604030504040204" pitchFamily="50" charset="-128"/>
              <a:ea typeface="メイリオ" panose="020B0604030504040204" pitchFamily="50" charset="-128"/>
            </a:endParaRPr>
          </a:p>
          <a:p>
            <a:pPr>
              <a:lnSpc>
                <a:spcPts val="1200"/>
              </a:lnSpc>
            </a:pPr>
            <a:endParaRPr lang="en-US" altLang="ja-JP"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研究期間</a:t>
            </a:r>
            <a:r>
              <a:rPr lang="en-US" altLang="ja-JP" b="1"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年度（</a:t>
            </a:r>
            <a:r>
              <a:rPr lang="en-US" altLang="ja-JP" dirty="0">
                <a:latin typeface="メイリオ" panose="020B0604030504040204" pitchFamily="50" charset="-128"/>
                <a:ea typeface="メイリオ" panose="020B0604030504040204" pitchFamily="50" charset="-128"/>
              </a:rPr>
              <a:t>R4</a:t>
            </a:r>
            <a:r>
              <a:rPr lang="ja-JP" altLang="en-US" dirty="0">
                <a:latin typeface="メイリオ" panose="020B0604030504040204" pitchFamily="50" charset="-128"/>
                <a:ea typeface="メイリオ" panose="020B0604030504040204" pitchFamily="50" charset="-128"/>
              </a:rPr>
              <a:t>年度）</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研究費の規模（予定）</a:t>
            </a:r>
            <a:r>
              <a:rPr lang="en-US" altLang="ja-JP" b="1"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150</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300</a:t>
            </a:r>
            <a:r>
              <a:rPr lang="ja-JP" altLang="en-US" dirty="0">
                <a:latin typeface="メイリオ" panose="020B0604030504040204" pitchFamily="50" charset="-128"/>
                <a:ea typeface="メイリオ" panose="020B0604030504040204" pitchFamily="50" charset="-128"/>
              </a:rPr>
              <a:t>万円程度／年度</a:t>
            </a:r>
            <a:endParaRPr lang="en-US" altLang="ja-JP"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申請期間</a:t>
            </a:r>
            <a:r>
              <a:rPr kumimoji="1" lang="en-US" altLang="ja-JP" b="1"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５月９日（月）</a:t>
            </a:r>
            <a:r>
              <a:rPr lang="ja-JP" altLang="en-US" dirty="0">
                <a:latin typeface="メイリオ" panose="020B0604030504040204" pitchFamily="50" charset="-128"/>
                <a:ea typeface="メイリオ" panose="020B0604030504040204" pitchFamily="50" charset="-128"/>
                <a:cs typeface="Arial" panose="020B0604020202020204" pitchFamily="34" charset="0"/>
              </a:rPr>
              <a:t>～</a:t>
            </a:r>
            <a:r>
              <a:rPr lang="en-US" altLang="ja-JP" dirty="0">
                <a:latin typeface="メイリオ" panose="020B0604030504040204" pitchFamily="50" charset="-128"/>
                <a:ea typeface="メイリオ" panose="020B0604030504040204" pitchFamily="50" charset="-128"/>
                <a:cs typeface="Arial" panose="020B0604020202020204" pitchFamily="34" charset="0"/>
              </a:rPr>
              <a:t>5</a:t>
            </a:r>
            <a:r>
              <a:rPr lang="ja-JP" altLang="en-US" dirty="0">
                <a:latin typeface="メイリオ" panose="020B0604030504040204" pitchFamily="50" charset="-128"/>
                <a:ea typeface="メイリオ" panose="020B0604030504040204" pitchFamily="50" charset="-128"/>
                <a:cs typeface="Arial" panose="020B0604020202020204" pitchFamily="34" charset="0"/>
              </a:rPr>
              <a:t>月</a:t>
            </a:r>
            <a:r>
              <a:rPr lang="en-US" altLang="ja-JP" dirty="0">
                <a:latin typeface="メイリオ" panose="020B0604030504040204" pitchFamily="50" charset="-128"/>
                <a:ea typeface="メイリオ" panose="020B0604030504040204" pitchFamily="50" charset="-128"/>
                <a:cs typeface="Arial" panose="020B0604020202020204" pitchFamily="34" charset="0"/>
              </a:rPr>
              <a:t>31</a:t>
            </a:r>
            <a:r>
              <a:rPr lang="ja-JP" altLang="en-US" dirty="0">
                <a:latin typeface="メイリオ" panose="020B0604030504040204" pitchFamily="50" charset="-128"/>
                <a:ea typeface="メイリオ" panose="020B0604030504040204" pitchFamily="50" charset="-128"/>
                <a:cs typeface="Arial" panose="020B0604020202020204" pitchFamily="34" charset="0"/>
              </a:rPr>
              <a:t>日（火）正午</a:t>
            </a:r>
            <a:endParaRPr lang="en-US" altLang="ja-JP" dirty="0">
              <a:latin typeface="メイリオ" panose="020B0604030504040204" pitchFamily="50" charset="-128"/>
              <a:ea typeface="メイリオ" panose="020B0604030504040204" pitchFamily="50" charset="-128"/>
              <a:cs typeface="Arial" panose="020B0604020202020204" pitchFamily="34" charset="0"/>
            </a:endParaRPr>
          </a:p>
          <a:p>
            <a:endParaRPr lang="en-US" altLang="ja-JP" dirty="0">
              <a:latin typeface="メイリオ" panose="020B0604030504040204" pitchFamily="50" charset="-128"/>
              <a:ea typeface="メイリオ" panose="020B0604030504040204" pitchFamily="50" charset="-128"/>
              <a:cs typeface="Arial" panose="020B0604020202020204" pitchFamily="34" charset="0"/>
            </a:endParaRPr>
          </a:p>
          <a:p>
            <a:r>
              <a:rPr lang="en-US" altLang="ja-JP" b="1" dirty="0">
                <a:latin typeface="メイリオ" panose="020B0604030504040204" pitchFamily="50" charset="-128"/>
                <a:ea typeface="メイリオ" panose="020B0604030504040204" pitchFamily="50" charset="-128"/>
                <a:cs typeface="Arial" panose="020B0604020202020204" pitchFamily="34" charset="0"/>
              </a:rPr>
              <a:t>【</a:t>
            </a:r>
            <a:r>
              <a:rPr lang="ja-JP" altLang="en-US" b="1" dirty="0">
                <a:latin typeface="メイリオ" panose="020B0604030504040204" pitchFamily="50" charset="-128"/>
                <a:ea typeface="メイリオ" panose="020B0604030504040204" pitchFamily="50" charset="-128"/>
                <a:cs typeface="Arial" panose="020B0604020202020204" pitchFamily="34" charset="0"/>
              </a:rPr>
              <a:t>結果通知（予定）</a:t>
            </a:r>
            <a:r>
              <a:rPr lang="en-US" altLang="ja-JP" b="1" dirty="0">
                <a:latin typeface="メイリオ" panose="020B0604030504040204" pitchFamily="50" charset="-128"/>
                <a:ea typeface="メイリオ" panose="020B0604030504040204" pitchFamily="50" charset="-128"/>
                <a:cs typeface="Arial" panose="020B0604020202020204" pitchFamily="34" charset="0"/>
              </a:rPr>
              <a:t>】</a:t>
            </a:r>
            <a:r>
              <a:rPr lang="en-US" altLang="ja-JP" dirty="0">
                <a:latin typeface="メイリオ" panose="020B0604030504040204" pitchFamily="50" charset="-128"/>
                <a:ea typeface="メイリオ" panose="020B0604030504040204" pitchFamily="50" charset="-128"/>
                <a:cs typeface="Arial" panose="020B0604020202020204" pitchFamily="34" charset="0"/>
              </a:rPr>
              <a:t>6</a:t>
            </a:r>
            <a:r>
              <a:rPr lang="ja-JP" altLang="en-US" dirty="0">
                <a:latin typeface="メイリオ" panose="020B0604030504040204" pitchFamily="50" charset="-128"/>
                <a:ea typeface="メイリオ" panose="020B0604030504040204" pitchFamily="50" charset="-128"/>
                <a:cs typeface="Arial" panose="020B0604020202020204" pitchFamily="34" charset="0"/>
              </a:rPr>
              <a:t>月下旬～</a:t>
            </a:r>
            <a:r>
              <a:rPr lang="en-US" altLang="ja-JP" dirty="0">
                <a:latin typeface="メイリオ" panose="020B0604030504040204" pitchFamily="50" charset="-128"/>
                <a:ea typeface="メイリオ" panose="020B0604030504040204" pitchFamily="50" charset="-128"/>
                <a:cs typeface="Arial" panose="020B0604020202020204" pitchFamily="34" charset="0"/>
              </a:rPr>
              <a:t>7</a:t>
            </a:r>
            <a:r>
              <a:rPr lang="ja-JP" altLang="en-US" dirty="0">
                <a:latin typeface="メイリオ" panose="020B0604030504040204" pitchFamily="50" charset="-128"/>
                <a:ea typeface="メイリオ" panose="020B0604030504040204" pitchFamily="50" charset="-128"/>
                <a:cs typeface="Arial" panose="020B0604020202020204" pitchFamily="34" charset="0"/>
              </a:rPr>
              <a:t>月上旬　</a:t>
            </a:r>
            <a:endParaRPr lang="en-US" altLang="ja-JP" dirty="0">
              <a:latin typeface="メイリオ" panose="020B0604030504040204" pitchFamily="50" charset="-128"/>
              <a:ea typeface="メイリオ" panose="020B0604030504040204" pitchFamily="50" charset="-128"/>
              <a:cs typeface="Arial" panose="020B0604020202020204" pitchFamily="34" charset="0"/>
            </a:endParaRPr>
          </a:p>
          <a:p>
            <a:r>
              <a:rPr lang="en-US" altLang="ja-JP" dirty="0">
                <a:latin typeface="メイリオ" panose="020B0604030504040204" pitchFamily="50" charset="-128"/>
                <a:ea typeface="メイリオ" panose="020B0604030504040204" pitchFamily="50" charset="-128"/>
                <a:cs typeface="Arial" panose="020B0604020202020204" pitchFamily="34" charset="0"/>
              </a:rPr>
              <a:t>                                ※</a:t>
            </a:r>
            <a:r>
              <a:rPr lang="ja-JP" altLang="en-US" dirty="0">
                <a:latin typeface="メイリオ" panose="020B0604030504040204" pitchFamily="50" charset="-128"/>
                <a:ea typeface="メイリオ" panose="020B0604030504040204" pitchFamily="50" charset="-128"/>
                <a:cs typeface="Arial" panose="020B0604020202020204" pitchFamily="34" charset="0"/>
              </a:rPr>
              <a:t>通知の際に計画書作成依頼</a:t>
            </a:r>
            <a:endParaRPr lang="en-US" altLang="ja-JP" dirty="0">
              <a:latin typeface="メイリオ" panose="020B0604030504040204" pitchFamily="50" charset="-128"/>
              <a:ea typeface="メイリオ" panose="020B0604030504040204" pitchFamily="50" charset="-128"/>
              <a:cs typeface="Arial" panose="020B0604020202020204" pitchFamily="34" charset="0"/>
            </a:endParaRPr>
          </a:p>
          <a:p>
            <a:endParaRPr lang="en-US" altLang="ja-JP" dirty="0">
              <a:latin typeface="メイリオ" panose="020B0604030504040204" pitchFamily="50" charset="-128"/>
              <a:ea typeface="メイリオ" panose="020B0604030504040204" pitchFamily="50" charset="-128"/>
              <a:cs typeface="Arial" panose="020B0604020202020204" pitchFamily="34" charset="0"/>
            </a:endParaRPr>
          </a:p>
          <a:p>
            <a:r>
              <a:rPr lang="en-US" altLang="ja-JP" b="1" dirty="0">
                <a:latin typeface="メイリオ" panose="020B0604030504040204" pitchFamily="50" charset="-128"/>
                <a:ea typeface="メイリオ" panose="020B0604030504040204" pitchFamily="50" charset="-128"/>
                <a:cs typeface="Arial" panose="020B0604020202020204" pitchFamily="34" charset="0"/>
              </a:rPr>
              <a:t>【</a:t>
            </a:r>
            <a:r>
              <a:rPr lang="ja-JP" altLang="en-US" b="1" dirty="0">
                <a:latin typeface="メイリオ" panose="020B0604030504040204" pitchFamily="50" charset="-128"/>
                <a:ea typeface="メイリオ" panose="020B0604030504040204" pitchFamily="50" charset="-128"/>
                <a:cs typeface="Arial" panose="020B0604020202020204" pitchFamily="34" charset="0"/>
              </a:rPr>
              <a:t>研究開始（予定）</a:t>
            </a:r>
            <a:r>
              <a:rPr lang="en-US" altLang="ja-JP" b="1" dirty="0">
                <a:latin typeface="メイリオ" panose="020B0604030504040204" pitchFamily="50" charset="-128"/>
                <a:ea typeface="メイリオ" panose="020B0604030504040204" pitchFamily="50" charset="-128"/>
                <a:cs typeface="Arial" panose="020B0604020202020204" pitchFamily="34" charset="0"/>
              </a:rPr>
              <a:t>】</a:t>
            </a:r>
            <a:r>
              <a:rPr lang="en-US" altLang="ja-JP" dirty="0">
                <a:latin typeface="メイリオ" panose="020B0604030504040204" pitchFamily="50" charset="-128"/>
                <a:ea typeface="メイリオ" panose="020B0604030504040204" pitchFamily="50" charset="-128"/>
                <a:cs typeface="Arial" panose="020B0604020202020204" pitchFamily="34" charset="0"/>
              </a:rPr>
              <a:t>8</a:t>
            </a:r>
            <a:r>
              <a:rPr lang="ja-JP" altLang="en-US" dirty="0">
                <a:latin typeface="メイリオ" panose="020B0604030504040204" pitchFamily="50" charset="-128"/>
                <a:ea typeface="メイリオ" panose="020B0604030504040204" pitchFamily="50" charset="-128"/>
                <a:cs typeface="Arial" panose="020B0604020202020204" pitchFamily="34" charset="0"/>
              </a:rPr>
              <a:t>月上旬</a:t>
            </a:r>
            <a:endParaRPr lang="en-US" altLang="ja-JP" dirty="0">
              <a:latin typeface="メイリオ" panose="020B0604030504040204" pitchFamily="50" charset="-128"/>
              <a:ea typeface="メイリオ" panose="020B0604030504040204" pitchFamily="50" charset="-128"/>
              <a:cs typeface="Arial" panose="020B0604020202020204" pitchFamily="34" charset="0"/>
            </a:endParaRPr>
          </a:p>
          <a:p>
            <a:pPr>
              <a:lnSpc>
                <a:spcPts val="1200"/>
              </a:lnSpc>
            </a:pPr>
            <a:endParaRPr kumimoji="1" lang="en-US" altLang="ja-JP" sz="2000" dirty="0">
              <a:latin typeface="メイリオ" panose="020B0604030504040204" pitchFamily="50" charset="-128"/>
              <a:ea typeface="メイリオ" panose="020B0604030504040204" pitchFamily="50" charset="-128"/>
            </a:endParaRPr>
          </a:p>
        </p:txBody>
      </p:sp>
      <p:sp>
        <p:nvSpPr>
          <p:cNvPr id="6" name="スライド番号プレースホルダー 5"/>
          <p:cNvSpPr>
            <a:spLocks noGrp="1"/>
          </p:cNvSpPr>
          <p:nvPr>
            <p:ph type="sldNum" sz="quarter" idx="12"/>
          </p:nvPr>
        </p:nvSpPr>
        <p:spPr>
          <a:xfrm>
            <a:off x="7010400" y="6492875"/>
            <a:ext cx="2133600" cy="365125"/>
          </a:xfrm>
        </p:spPr>
        <p:txBody>
          <a:bodyPr/>
          <a:lstStyle/>
          <a:p>
            <a:fld id="{786CA26F-AA1A-43CE-96C7-DFCAAFC898FE}" type="slidenum">
              <a:rPr kumimoji="1" lang="ja-JP" altLang="en-US" smtClean="0"/>
              <a:t>7</a:t>
            </a:fld>
            <a:endParaRPr kumimoji="1" lang="ja-JP" altLang="en-US" dirty="0"/>
          </a:p>
        </p:txBody>
      </p:sp>
      <p:pic>
        <p:nvPicPr>
          <p:cNvPr id="7" name="図 6">
            <a:extLst>
              <a:ext uri="{FF2B5EF4-FFF2-40B4-BE49-F238E27FC236}">
                <a16:creationId xmlns:a16="http://schemas.microsoft.com/office/drawing/2014/main" id="{FA224124-EA5E-D940-B683-72E90C2B2680}"/>
              </a:ext>
            </a:extLst>
          </p:cNvPr>
          <p:cNvPicPr>
            <a:picLocks noChangeAspect="1"/>
          </p:cNvPicPr>
          <p:nvPr/>
        </p:nvPicPr>
        <p:blipFill>
          <a:blip r:embed="rId3"/>
          <a:stretch>
            <a:fillRect/>
          </a:stretch>
        </p:blipFill>
        <p:spPr>
          <a:xfrm>
            <a:off x="7456793" y="128472"/>
            <a:ext cx="1618143" cy="367808"/>
          </a:xfrm>
          <a:prstGeom prst="rect">
            <a:avLst/>
          </a:prstGeom>
        </p:spPr>
      </p:pic>
    </p:spTree>
    <p:extLst>
      <p:ext uri="{BB962C8B-B14F-4D97-AF65-F5344CB8AC3E}">
        <p14:creationId xmlns:p14="http://schemas.microsoft.com/office/powerpoint/2010/main" val="116289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
        <p:nvSpPr>
          <p:cNvPr id="4" name="テキスト ボックス 3"/>
          <p:cNvSpPr txBox="1"/>
          <p:nvPr/>
        </p:nvSpPr>
        <p:spPr>
          <a:xfrm>
            <a:off x="-20406" y="96983"/>
            <a:ext cx="7550465" cy="461665"/>
          </a:xfrm>
          <a:prstGeom prst="rect">
            <a:avLst/>
          </a:prstGeom>
          <a:noFill/>
        </p:spPr>
        <p:txBody>
          <a:bodyPr wrap="none" rtlCol="0">
            <a:spAutoFit/>
          </a:bodyPr>
          <a:lstStyle/>
          <a:p>
            <a:r>
              <a:rPr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令和</a:t>
            </a:r>
            <a:r>
              <a:rPr lang="en-US" altLang="ja-JP"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a:t>
            </a:r>
            <a:r>
              <a:rPr lang="ja-JP" altLang="en-US" sz="1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年度 </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異分野融合型研究シーズ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研究費公募</a:t>
            </a:r>
            <a:endParaRPr kumimoji="1"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7531" y="692696"/>
            <a:ext cx="9140824" cy="6278642"/>
          </a:xfrm>
          <a:prstGeom prst="rect">
            <a:avLst/>
          </a:prstGeom>
          <a:noFill/>
        </p:spPr>
        <p:txBody>
          <a:bodyPr wrap="square" rtlCol="0">
            <a:spAutoFit/>
          </a:bodyPr>
          <a:lstStyle/>
          <a:p>
            <a:pPr>
              <a:lnSpc>
                <a:spcPts val="1200"/>
              </a:lnSpc>
            </a:pPr>
            <a:endParaRPr kumimoji="1" lang="en-US" altLang="ja-JP" sz="2000"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申請方法</a:t>
            </a:r>
            <a:r>
              <a:rPr lang="en-US" altLang="ja-JP" b="1"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marL="742950" lvl="1"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申請書を慶應義塾大学病院 臨床研究推進センターの</a:t>
            </a:r>
            <a:r>
              <a:rPr lang="en-US" altLang="ja-JP" dirty="0">
                <a:latin typeface="メイリオ" panose="020B0604030504040204" pitchFamily="50" charset="-128"/>
                <a:ea typeface="メイリオ" panose="020B0604030504040204" pitchFamily="50" charset="-128"/>
              </a:rPr>
              <a:t>HP</a:t>
            </a:r>
            <a:r>
              <a:rPr lang="ja-JP" altLang="en-US" dirty="0">
                <a:latin typeface="メイリオ" panose="020B0604030504040204" pitchFamily="50" charset="-128"/>
                <a:ea typeface="メイリオ" panose="020B0604030504040204" pitchFamily="50" charset="-128"/>
              </a:rPr>
              <a:t>よりダウンロード</a:t>
            </a:r>
            <a:endParaRPr lang="en-US" altLang="ja-JP" dirty="0">
              <a:latin typeface="メイリオ" panose="020B0604030504040204" pitchFamily="50" charset="-128"/>
              <a:ea typeface="メイリオ" panose="020B0604030504040204" pitchFamily="50" charset="-128"/>
            </a:endParaRPr>
          </a:p>
          <a:p>
            <a:pPr lvl="2"/>
            <a:r>
              <a:rPr lang="en-US" altLang="ja-JP" sz="1600" dirty="0">
                <a:latin typeface="Arial" panose="020B0604020202020204" pitchFamily="34" charset="0"/>
                <a:ea typeface="HGP創英角ﾎﾟｯﾌﾟ体" panose="040B0A00000000000000" pitchFamily="50" charset="-128"/>
                <a:cs typeface="Arial" panose="020B0604020202020204" pitchFamily="34" charset="0"/>
              </a:rPr>
              <a:t>URL: </a:t>
            </a:r>
            <a:r>
              <a:rPr lang="en-US" altLang="ja-JP" sz="1600" dirty="0">
                <a:solidFill>
                  <a:srgbClr val="0000FF"/>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hlinkClick r:id="rId3"/>
              </a:rPr>
              <a:t>https://www.ctr.hosp.keio.ac.jp/doctors/tr/support/TR-program.html</a:t>
            </a:r>
            <a:endParaRPr lang="en-US" altLang="ja-JP" sz="1600" dirty="0">
              <a:solidFill>
                <a:srgbClr val="0000FF"/>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endParaRPr>
          </a:p>
          <a:p>
            <a:pPr lvl="2"/>
            <a:r>
              <a:rPr lang="ja-JP" altLang="en-US" sz="1600" dirty="0">
                <a:solidFill>
                  <a:srgbClr val="0000FF"/>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rPr>
              <a:t>　　　　（令和</a:t>
            </a:r>
            <a:r>
              <a:rPr lang="en-US" altLang="ja-JP" sz="1600" dirty="0">
                <a:solidFill>
                  <a:srgbClr val="0000FF"/>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rPr>
              <a:t>4</a:t>
            </a:r>
            <a:r>
              <a:rPr lang="ja-JP" altLang="en-US" sz="1600" dirty="0">
                <a:solidFill>
                  <a:srgbClr val="0000FF"/>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rPr>
              <a:t>年度橋渡し研究 異分野融合型研究シーズ（シーズ</a:t>
            </a:r>
            <a:r>
              <a:rPr lang="en-US" altLang="ja-JP" sz="1600" dirty="0">
                <a:solidFill>
                  <a:srgbClr val="0000FF"/>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rPr>
              <a:t>H</a:t>
            </a:r>
            <a:r>
              <a:rPr lang="ja-JP" altLang="en-US" sz="1600" dirty="0">
                <a:solidFill>
                  <a:srgbClr val="0000FF"/>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rPr>
              <a:t>）課題募集について）</a:t>
            </a:r>
            <a:endParaRPr lang="en-US" altLang="ja-JP" sz="1600" dirty="0">
              <a:solidFill>
                <a:srgbClr val="0000FF"/>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endParaRPr>
          </a:p>
          <a:p>
            <a:pPr lvl="2"/>
            <a:endParaRPr lang="en-US" altLang="ja-JP" sz="1600" dirty="0">
              <a:solidFill>
                <a:srgbClr val="0000FF"/>
              </a:solidFill>
              <a:effectLst>
                <a:outerShdw blurRad="38100" dist="38100" dir="2700000" algn="tl">
                  <a:srgbClr val="000000">
                    <a:alpha val="43137"/>
                  </a:srgbClr>
                </a:outerShdw>
              </a:effectLst>
              <a:latin typeface="Arial" panose="020B0604020202020204" pitchFamily="34" charset="0"/>
              <a:ea typeface="HGP創英角ﾎﾟｯﾌﾟ体" panose="040B0A00000000000000" pitchFamily="50" charset="-128"/>
              <a:cs typeface="Arial" panose="020B0604020202020204" pitchFamily="34" charset="0"/>
            </a:endParaRPr>
          </a:p>
          <a:p>
            <a:pPr marL="742950" lvl="1"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ホームページの申請フォームより申請書を提出</a:t>
            </a:r>
            <a:endParaRPr lang="en-US" altLang="ja-JP" dirty="0">
              <a:latin typeface="メイリオ" panose="020B0604030504040204" pitchFamily="50" charset="-128"/>
              <a:ea typeface="メイリオ" panose="020B0604030504040204" pitchFamily="50" charset="-128"/>
            </a:endParaRPr>
          </a:p>
          <a:p>
            <a:pPr lvl="1"/>
            <a:r>
              <a:rPr lang="ja-JP" altLang="en-US" sz="1400" dirty="0">
                <a:latin typeface="メイリオ" panose="020B0604030504040204" pitchFamily="50" charset="-128"/>
                <a:ea typeface="メイリオ" panose="020B0604030504040204" pitchFamily="50" charset="-128"/>
              </a:rPr>
              <a:t>　</a:t>
            </a:r>
            <a:r>
              <a:rPr lang="ja-JP" altLang="en-US" sz="1400" dirty="0">
                <a:solidFill>
                  <a:srgbClr val="FF0000"/>
                </a:solidFill>
                <a:latin typeface="メイリオ" panose="020B0604030504040204" pitchFamily="50" charset="-128"/>
                <a:ea typeface="メイリオ" panose="020B0604030504040204" pitchFamily="50" charset="-128"/>
              </a:rPr>
              <a:t>　（注）＊</a:t>
            </a:r>
            <a:r>
              <a:rPr lang="en-US" altLang="ja-JP" sz="1400" dirty="0">
                <a:solidFill>
                  <a:srgbClr val="FF0000"/>
                </a:solidFill>
                <a:latin typeface="メイリオ" panose="020B0604030504040204" pitchFamily="50" charset="-128"/>
                <a:ea typeface="メイリオ" panose="020B0604030504040204" pitchFamily="50" charset="-128"/>
              </a:rPr>
              <a:t>Word</a:t>
            </a:r>
            <a:r>
              <a:rPr lang="ja-JP" altLang="en-US" sz="1400" dirty="0">
                <a:solidFill>
                  <a:srgbClr val="FF0000"/>
                </a:solidFill>
                <a:latin typeface="メイリオ" panose="020B0604030504040204" pitchFamily="50" charset="-128"/>
                <a:ea typeface="メイリオ" panose="020B0604030504040204" pitchFamily="50" charset="-128"/>
              </a:rPr>
              <a:t>ファイルと</a:t>
            </a:r>
            <a:r>
              <a:rPr lang="en-US" altLang="ja-JP" sz="1400" dirty="0">
                <a:solidFill>
                  <a:srgbClr val="FF0000"/>
                </a:solidFill>
                <a:latin typeface="メイリオ" panose="020B0604030504040204" pitchFamily="50" charset="-128"/>
                <a:ea typeface="メイリオ" panose="020B0604030504040204" pitchFamily="50" charset="-128"/>
              </a:rPr>
              <a:t>PDF</a:t>
            </a:r>
            <a:r>
              <a:rPr lang="ja-JP" altLang="en-US" sz="1400" dirty="0">
                <a:solidFill>
                  <a:srgbClr val="FF0000"/>
                </a:solidFill>
                <a:latin typeface="メイリオ" panose="020B0604030504040204" pitchFamily="50" charset="-128"/>
                <a:ea typeface="メイリオ" panose="020B0604030504040204" pitchFamily="50" charset="-128"/>
              </a:rPr>
              <a:t>ファイルの</a:t>
            </a:r>
            <a:r>
              <a:rPr lang="en-US" altLang="ja-JP" sz="1400" dirty="0">
                <a:solidFill>
                  <a:srgbClr val="FF0000"/>
                </a:solidFill>
                <a:latin typeface="メイリオ" panose="020B0604030504040204" pitchFamily="50" charset="-128"/>
                <a:ea typeface="メイリオ" panose="020B0604030504040204" pitchFamily="50" charset="-128"/>
              </a:rPr>
              <a:t>2</a:t>
            </a:r>
            <a:r>
              <a:rPr lang="ja-JP" altLang="en-US" sz="1400" dirty="0">
                <a:solidFill>
                  <a:srgbClr val="FF0000"/>
                </a:solidFill>
                <a:latin typeface="メイリオ" panose="020B0604030504040204" pitchFamily="50" charset="-128"/>
                <a:ea typeface="メイリオ" panose="020B0604030504040204" pitchFamily="50" charset="-128"/>
              </a:rPr>
              <a:t>種類で提出してください。</a:t>
            </a:r>
            <a:endParaRPr lang="en-US" altLang="ja-JP" sz="1400" dirty="0">
              <a:solidFill>
                <a:srgbClr val="FF0000"/>
              </a:solidFill>
              <a:latin typeface="メイリオ" panose="020B0604030504040204" pitchFamily="50" charset="-128"/>
              <a:ea typeface="メイリオ" panose="020B0604030504040204" pitchFamily="50" charset="-128"/>
            </a:endParaRPr>
          </a:p>
          <a:p>
            <a:pPr lvl="1"/>
            <a:r>
              <a:rPr lang="ja-JP" altLang="en-US" sz="1400" dirty="0">
                <a:solidFill>
                  <a:srgbClr val="FF0000"/>
                </a:solidFill>
                <a:latin typeface="メイリオ" panose="020B0604030504040204" pitchFamily="50" charset="-128"/>
                <a:ea typeface="メイリオ" panose="020B0604030504040204" pitchFamily="50" charset="-128"/>
              </a:rPr>
              <a:t>　　　　　＊アップロードできるファイルの最大容量は</a:t>
            </a:r>
            <a:r>
              <a:rPr lang="en-US" altLang="ja-JP" sz="1400" dirty="0">
                <a:solidFill>
                  <a:srgbClr val="FF0000"/>
                </a:solidFill>
                <a:latin typeface="メイリオ" panose="020B0604030504040204" pitchFamily="50" charset="-128"/>
                <a:ea typeface="メイリオ" panose="020B0604030504040204" pitchFamily="50" charset="-128"/>
              </a:rPr>
              <a:t>10MB</a:t>
            </a:r>
            <a:r>
              <a:rPr lang="ja-JP" altLang="en-US" sz="1400" dirty="0">
                <a:solidFill>
                  <a:srgbClr val="FF0000"/>
                </a:solidFill>
                <a:latin typeface="メイリオ" panose="020B0604030504040204" pitchFamily="50" charset="-128"/>
                <a:ea typeface="メイリオ" panose="020B0604030504040204" pitchFamily="50" charset="-128"/>
              </a:rPr>
              <a:t>です。</a:t>
            </a:r>
            <a:endParaRPr lang="en-US" altLang="ja-JP" sz="1400" dirty="0">
              <a:solidFill>
                <a:srgbClr val="FF0000"/>
              </a:solidFill>
              <a:latin typeface="メイリオ" panose="020B0604030504040204" pitchFamily="50" charset="-128"/>
              <a:ea typeface="メイリオ" panose="020B0604030504040204" pitchFamily="50" charset="-128"/>
            </a:endParaRPr>
          </a:p>
          <a:p>
            <a:pPr lvl="1"/>
            <a:endParaRPr lang="en-US" altLang="ja-JP" sz="800"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応募資格</a:t>
            </a:r>
            <a:r>
              <a:rPr lang="en-US" altLang="ja-JP" b="1" dirty="0">
                <a:latin typeface="メイリオ" panose="020B0604030504040204" pitchFamily="50" charset="-128"/>
                <a:ea typeface="メイリオ" panose="020B0604030504040204" pitchFamily="50" charset="-128"/>
              </a:rPr>
              <a:t>】</a:t>
            </a:r>
          </a:p>
          <a:p>
            <a:pPr marL="742950" lvl="1"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医学・歯学・薬学系所属以外の研究者</a:t>
            </a:r>
            <a:endParaRPr lang="en-US" altLang="ja-JP" dirty="0">
              <a:latin typeface="メイリオ" panose="020B0604030504040204" pitchFamily="50" charset="-128"/>
              <a:ea typeface="メイリオ" panose="020B0604030504040204" pitchFamily="50" charset="-128"/>
            </a:endParaRPr>
          </a:p>
          <a:p>
            <a:pPr marL="742950" lvl="1"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所属機関において、科研費等公的資金の管理が可能な研究者</a:t>
            </a:r>
            <a:endParaRPr lang="en-US" altLang="ja-JP" dirty="0">
              <a:latin typeface="メイリオ" panose="020B0604030504040204" pitchFamily="50" charset="-128"/>
              <a:ea typeface="メイリオ" panose="020B0604030504040204" pitchFamily="50" charset="-128"/>
            </a:endParaRPr>
          </a:p>
          <a:p>
            <a:pPr marL="742950" lvl="1"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慶應義塾大学においては、科研費の管理が可能な研究者</a:t>
            </a:r>
            <a:endParaRPr lang="en-US" altLang="ja-JP" dirty="0">
              <a:latin typeface="メイリオ" panose="020B0604030504040204" pitchFamily="50" charset="-128"/>
              <a:ea typeface="メイリオ" panose="020B0604030504040204" pitchFamily="50" charset="-128"/>
            </a:endParaRPr>
          </a:p>
          <a:p>
            <a:pPr lvl="1"/>
            <a:r>
              <a:rPr lang="ja-JP" altLang="en-US" dirty="0">
                <a:solidFill>
                  <a:srgbClr val="FF0000"/>
                </a:solidFill>
                <a:latin typeface="メイリオ" panose="020B0604030504040204" pitchFamily="50" charset="-128"/>
                <a:ea typeface="メイリオ" panose="020B0604030504040204" pitchFamily="50" charset="-128"/>
              </a:rPr>
              <a:t>　　</a:t>
            </a:r>
            <a:r>
              <a:rPr lang="en-US" altLang="ja-JP" dirty="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応募の際には事前に所属機関にて了承を得てください。</a:t>
            </a:r>
            <a:endParaRPr lang="en-US" altLang="ja-JP" dirty="0">
              <a:solidFill>
                <a:srgbClr val="FF0000"/>
              </a:solidFill>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留意点</a:t>
            </a:r>
            <a:r>
              <a:rPr lang="en-US" altLang="ja-JP" b="1" dirty="0">
                <a:latin typeface="メイリオ" panose="020B0604030504040204" pitchFamily="50" charset="-128"/>
                <a:ea typeface="メイリオ" panose="020B0604030504040204" pitchFamily="50" charset="-128"/>
              </a:rPr>
              <a:t>】</a:t>
            </a:r>
          </a:p>
          <a:p>
            <a:pPr marL="742950" lvl="1"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シーズ</a:t>
            </a:r>
            <a:r>
              <a:rPr lang="en-US" altLang="ja-JP" dirty="0">
                <a:latin typeface="メイリオ" panose="020B0604030504040204" pitchFamily="50" charset="-128"/>
                <a:ea typeface="メイリオ" panose="020B0604030504040204" pitchFamily="50" charset="-128"/>
              </a:rPr>
              <a:t>H</a:t>
            </a:r>
            <a:r>
              <a:rPr lang="ja-JP" altLang="en-US" dirty="0">
                <a:latin typeface="メイリオ" panose="020B0604030504040204" pitchFamily="50" charset="-128"/>
                <a:ea typeface="メイリオ" panose="020B0604030504040204" pitchFamily="50" charset="-128"/>
              </a:rPr>
              <a:t>研究費は、</a:t>
            </a:r>
            <a:r>
              <a:rPr lang="en-US" altLang="ja-JP" dirty="0">
                <a:latin typeface="メイリオ" panose="020B0604030504040204" pitchFamily="50" charset="-128"/>
                <a:ea typeface="メイリオ" panose="020B0604030504040204" pitchFamily="50" charset="-128"/>
              </a:rPr>
              <a:t>AMED</a:t>
            </a:r>
            <a:r>
              <a:rPr lang="ja-JP" altLang="en-US" dirty="0">
                <a:latin typeface="メイリオ" panose="020B0604030504040204" pitchFamily="50" charset="-128"/>
                <a:ea typeface="メイリオ" panose="020B0604030504040204" pitchFamily="50" charset="-128"/>
              </a:rPr>
              <a:t>橋渡し研究プログラム 異分野融合型研究開発推進支援事業の採択となり、令和</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年度の「シーズ</a:t>
            </a:r>
            <a:r>
              <a:rPr lang="en-US" altLang="ja-JP" dirty="0">
                <a:latin typeface="メイリオ" panose="020B0604030504040204" pitchFamily="50" charset="-128"/>
                <a:ea typeface="メイリオ" panose="020B0604030504040204" pitchFamily="50" charset="-128"/>
              </a:rPr>
              <a:t>H</a:t>
            </a:r>
            <a:r>
              <a:rPr lang="ja-JP" altLang="en-US" dirty="0">
                <a:latin typeface="メイリオ" panose="020B0604030504040204" pitchFamily="50" charset="-128"/>
                <a:ea typeface="メイリオ" panose="020B0604030504040204" pitchFamily="50" charset="-128"/>
              </a:rPr>
              <a:t>研究費配分」に関する事業計画変更申請が正式に承認された後に採択課題、配分金額が確定します。</a:t>
            </a:r>
            <a:endParaRPr lang="en-US" altLang="ja-JP" dirty="0">
              <a:latin typeface="メイリオ" panose="020B0604030504040204" pitchFamily="50" charset="-128"/>
              <a:ea typeface="メイリオ" panose="020B0604030504040204" pitchFamily="50" charset="-128"/>
            </a:endParaRPr>
          </a:p>
          <a:p>
            <a:pPr lvl="1"/>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marL="742950" lvl="1" indent="-285750">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rPr>
              <a:t>AMED</a:t>
            </a:r>
            <a:r>
              <a:rPr lang="ja-JP" altLang="en-US" dirty="0">
                <a:latin typeface="メイリオ" panose="020B0604030504040204" pitchFamily="50" charset="-128"/>
                <a:ea typeface="メイリオ" panose="020B0604030504040204" pitchFamily="50" charset="-128"/>
              </a:rPr>
              <a:t>の採否の結果、採択された内容、そして変更申請の手続きにおいて修正が必要となった場合には、採択課題・配分金額・研究開始期間など変更になる可能性があります。</a:t>
            </a:r>
            <a:endParaRPr lang="en-US" altLang="ja-JP" dirty="0">
              <a:latin typeface="メイリオ" panose="020B0604030504040204" pitchFamily="50" charset="-128"/>
              <a:ea typeface="メイリオ" panose="020B0604030504040204" pitchFamily="50" charset="-128"/>
            </a:endParaRPr>
          </a:p>
        </p:txBody>
      </p:sp>
      <p:sp>
        <p:nvSpPr>
          <p:cNvPr id="6" name="スライド番号プレースホルダー 5"/>
          <p:cNvSpPr>
            <a:spLocks noGrp="1"/>
          </p:cNvSpPr>
          <p:nvPr>
            <p:ph type="sldNum" sz="quarter" idx="12"/>
          </p:nvPr>
        </p:nvSpPr>
        <p:spPr>
          <a:xfrm>
            <a:off x="7010400" y="6492875"/>
            <a:ext cx="2133600" cy="365125"/>
          </a:xfrm>
        </p:spPr>
        <p:txBody>
          <a:bodyPr/>
          <a:lstStyle/>
          <a:p>
            <a:fld id="{786CA26F-AA1A-43CE-96C7-DFCAAFC898FE}" type="slidenum">
              <a:rPr kumimoji="1" lang="ja-JP" altLang="en-US" smtClean="0"/>
              <a:t>8</a:t>
            </a:fld>
            <a:endParaRPr kumimoji="1" lang="ja-JP" altLang="en-US" dirty="0"/>
          </a:p>
        </p:txBody>
      </p:sp>
      <p:pic>
        <p:nvPicPr>
          <p:cNvPr id="7" name="図 6">
            <a:extLst>
              <a:ext uri="{FF2B5EF4-FFF2-40B4-BE49-F238E27FC236}">
                <a16:creationId xmlns:a16="http://schemas.microsoft.com/office/drawing/2014/main" id="{FA224124-EA5E-D940-B683-72E90C2B2680}"/>
              </a:ext>
            </a:extLst>
          </p:cNvPr>
          <p:cNvPicPr>
            <a:picLocks noChangeAspect="1"/>
          </p:cNvPicPr>
          <p:nvPr/>
        </p:nvPicPr>
        <p:blipFill>
          <a:blip r:embed="rId4"/>
          <a:stretch>
            <a:fillRect/>
          </a:stretch>
        </p:blipFill>
        <p:spPr>
          <a:xfrm>
            <a:off x="7456793" y="128472"/>
            <a:ext cx="1618143" cy="367808"/>
          </a:xfrm>
          <a:prstGeom prst="rect">
            <a:avLst/>
          </a:prstGeom>
        </p:spPr>
      </p:pic>
    </p:spTree>
    <p:extLst>
      <p:ext uri="{BB962C8B-B14F-4D97-AF65-F5344CB8AC3E}">
        <p14:creationId xmlns:p14="http://schemas.microsoft.com/office/powerpoint/2010/main" val="197137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38920" y="6498906"/>
            <a:ext cx="2133600" cy="365125"/>
          </a:xfrm>
        </p:spPr>
        <p:txBody>
          <a:bodyPr/>
          <a:lstStyle/>
          <a:p>
            <a:fld id="{786CA26F-AA1A-43CE-96C7-DFCAAFC898FE}" type="slidenum">
              <a:rPr kumimoji="1" lang="ja-JP" altLang="en-US" smtClean="0"/>
              <a:t>9</a:t>
            </a:fld>
            <a:endParaRPr kumimoji="1" lang="ja-JP" altLang="en-US"/>
          </a:p>
        </p:txBody>
      </p:sp>
      <p:sp>
        <p:nvSpPr>
          <p:cNvPr id="6" name="正方形/長方形 5"/>
          <p:cNvSpPr/>
          <p:nvPr/>
        </p:nvSpPr>
        <p:spPr>
          <a:xfrm>
            <a:off x="83552" y="772542"/>
            <a:ext cx="8928992" cy="1815882"/>
          </a:xfrm>
          <a:prstGeom prst="rect">
            <a:avLst/>
          </a:prstGeom>
          <a:ln>
            <a:solidFill>
              <a:srgbClr val="FF0000"/>
            </a:solidFill>
          </a:ln>
        </p:spPr>
        <p:txBody>
          <a:bodyPr wrap="square">
            <a:spAutoFit/>
          </a:bodyPr>
          <a:lstStyle/>
          <a:p>
            <a:r>
              <a:rPr lang="ja-JP" altLang="en-US" sz="1600" b="1" dirty="0">
                <a:latin typeface="メイリオ" panose="020B0604030504040204" pitchFamily="50" charset="-128"/>
                <a:ea typeface="メイリオ" panose="020B0604030504040204" pitchFamily="50" charset="-128"/>
              </a:rPr>
              <a:t>異分野融合型研究シーズ（シーズ</a:t>
            </a:r>
            <a:r>
              <a:rPr lang="en-US" altLang="ja-JP" sz="1600" b="1" dirty="0">
                <a:latin typeface="メイリオ" panose="020B0604030504040204" pitchFamily="50" charset="-128"/>
                <a:ea typeface="メイリオ" panose="020B0604030504040204" pitchFamily="50" charset="-128"/>
              </a:rPr>
              <a:t>H</a:t>
            </a:r>
            <a:r>
              <a:rPr lang="ja-JP" altLang="en-US" sz="1600" b="1" dirty="0">
                <a:latin typeface="メイリオ" panose="020B0604030504040204" pitchFamily="50" charset="-128"/>
                <a:ea typeface="メイリオ" panose="020B0604030504040204" pitchFamily="50" charset="-128"/>
              </a:rPr>
              <a:t>）の育成支援：</a:t>
            </a:r>
          </a:p>
          <a:p>
            <a:r>
              <a:rPr lang="ja-JP" altLang="en-US" sz="1600" b="1" dirty="0">
                <a:solidFill>
                  <a:srgbClr val="C00000"/>
                </a:solidFill>
                <a:latin typeface="メイリオ" panose="020B0604030504040204" pitchFamily="50" charset="-128"/>
                <a:ea typeface="メイリオ" panose="020B0604030504040204" pitchFamily="50" charset="-128"/>
              </a:rPr>
              <a:t>　橋渡し研究支援機関は</a:t>
            </a:r>
            <a:r>
              <a:rPr lang="ja-JP" altLang="en-US" sz="1600" dirty="0">
                <a:latin typeface="メイリオ" panose="020B0604030504040204" pitchFamily="50" charset="-128"/>
                <a:ea typeface="メイリオ" panose="020B0604030504040204" pitchFamily="50" charset="-128"/>
              </a:rPr>
              <a:t>、選定された異分野融合型研究シーズについて本補助事業における研究開発課題として育成を行います。具体的には、研究開発の具体的計画の策定、明確な目標設定や課題抽出など、医療実用化を目指す上で適切な研究開発のプロセスマネジメントを行うとともに、</a:t>
            </a:r>
            <a:r>
              <a:rPr lang="ja-JP" altLang="en-US" sz="1600" b="1" dirty="0">
                <a:solidFill>
                  <a:srgbClr val="C00000"/>
                </a:solidFill>
                <a:latin typeface="メイリオ" panose="020B0604030504040204" pitchFamily="50" charset="-128"/>
                <a:ea typeface="メイリオ" panose="020B0604030504040204" pitchFamily="50" charset="-128"/>
              </a:rPr>
              <a:t>補助事業費より研究開発費を配分します。</a:t>
            </a:r>
            <a:r>
              <a:rPr lang="ja-JP" altLang="en-US" sz="1600" dirty="0">
                <a:latin typeface="メイリオ" panose="020B0604030504040204" pitchFamily="50" charset="-128"/>
                <a:ea typeface="メイリオ" panose="020B0604030504040204" pitchFamily="50" charset="-128"/>
              </a:rPr>
              <a:t>１課題あたり</a:t>
            </a:r>
            <a:r>
              <a:rPr lang="en-US" altLang="ja-JP" sz="1600" dirty="0">
                <a:latin typeface="メイリオ" panose="020B0604030504040204" pitchFamily="50" charset="-128"/>
                <a:ea typeface="メイリオ" panose="020B0604030504040204" pitchFamily="50" charset="-128"/>
              </a:rPr>
              <a:t>10,000</a:t>
            </a:r>
            <a:r>
              <a:rPr lang="ja-JP" altLang="en-US" sz="1600" dirty="0">
                <a:latin typeface="メイリオ" panose="020B0604030504040204" pitchFamily="50" charset="-128"/>
                <a:ea typeface="メイリオ" panose="020B0604030504040204" pitchFamily="50" charset="-128"/>
              </a:rPr>
              <a:t>千円程度／年度を上限とします。なお、</a:t>
            </a:r>
            <a:r>
              <a:rPr lang="ja-JP" altLang="en-US" sz="1600" b="1" dirty="0">
                <a:solidFill>
                  <a:srgbClr val="0000FF"/>
                </a:solidFill>
                <a:latin typeface="メイリオ" panose="020B0604030504040204" pitchFamily="50" charset="-128"/>
                <a:ea typeface="メイリオ" panose="020B0604030504040204" pitchFamily="50" charset="-128"/>
              </a:rPr>
              <a:t>支援（配分）の期間は原則</a:t>
            </a:r>
            <a:r>
              <a:rPr lang="en-US" altLang="ja-JP" sz="1600" b="1" dirty="0">
                <a:solidFill>
                  <a:srgbClr val="0000FF"/>
                </a:solidFill>
                <a:latin typeface="メイリオ" panose="020B0604030504040204" pitchFamily="50" charset="-128"/>
                <a:ea typeface="メイリオ" panose="020B0604030504040204" pitchFamily="50" charset="-128"/>
              </a:rPr>
              <a:t>1</a:t>
            </a:r>
            <a:r>
              <a:rPr lang="ja-JP" altLang="en-US" sz="1600" b="1" dirty="0">
                <a:solidFill>
                  <a:srgbClr val="0000FF"/>
                </a:solidFill>
                <a:latin typeface="メイリオ" panose="020B0604030504040204" pitchFamily="50" charset="-128"/>
                <a:ea typeface="メイリオ" panose="020B0604030504040204" pitchFamily="50" charset="-128"/>
              </a:rPr>
              <a:t>年度のみとします。</a:t>
            </a:r>
            <a:r>
              <a:rPr lang="ja-JP" altLang="en-US" sz="1600" dirty="0">
                <a:latin typeface="メイリオ" panose="020B0604030504040204" pitchFamily="50" charset="-128"/>
                <a:ea typeface="メイリオ" panose="020B0604030504040204" pitchFamily="50" charset="-128"/>
              </a:rPr>
              <a:t>ただし、評価をおこなった結果、継続して同一のシーズを支援することは可能とします。</a:t>
            </a:r>
            <a:endParaRPr lang="en-US" altLang="ja-JP" sz="16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A6246064-F127-4B62-BA63-7FEAC45CF75A}"/>
              </a:ext>
            </a:extLst>
          </p:cNvPr>
          <p:cNvSpPr/>
          <p:nvPr/>
        </p:nvSpPr>
        <p:spPr>
          <a:xfrm>
            <a:off x="107504" y="4797152"/>
            <a:ext cx="8928992" cy="1538883"/>
          </a:xfrm>
          <a:prstGeom prst="rect">
            <a:avLst/>
          </a:prstGeom>
          <a:ln>
            <a:solidFill>
              <a:srgbClr val="FF0000"/>
            </a:solidFill>
          </a:ln>
        </p:spPr>
        <p:txBody>
          <a:bodyPr wrap="square">
            <a:spAutoFit/>
          </a:bodyPr>
          <a:lstStyle/>
          <a:p>
            <a:r>
              <a:rPr lang="ja-JP" altLang="en-US" sz="1600" b="1" dirty="0">
                <a:latin typeface="メイリオ" panose="020B0604030504040204" pitchFamily="50" charset="-128"/>
                <a:ea typeface="メイリオ" panose="020B0604030504040204" pitchFamily="50" charset="-128"/>
              </a:rPr>
              <a:t>補助事業費（シーズ</a:t>
            </a:r>
            <a:r>
              <a:rPr lang="en-US" altLang="ja-JP" sz="1600" b="1" dirty="0">
                <a:latin typeface="メイリオ" panose="020B0604030504040204" pitchFamily="50" charset="-128"/>
                <a:ea typeface="メイリオ" panose="020B0604030504040204" pitchFamily="50" charset="-128"/>
              </a:rPr>
              <a:t>H</a:t>
            </a:r>
            <a:r>
              <a:rPr lang="ja-JP" altLang="en-US" sz="1600" b="1" dirty="0">
                <a:latin typeface="メイリオ" panose="020B0604030504040204" pitchFamily="50" charset="-128"/>
                <a:ea typeface="メイリオ" panose="020B0604030504040204" pitchFamily="50" charset="-128"/>
              </a:rPr>
              <a:t>支援費）の規模</a:t>
            </a:r>
          </a:p>
          <a:p>
            <a:r>
              <a:rPr lang="ja-JP" altLang="en-US" sz="1600" dirty="0">
                <a:latin typeface="メイリオ" panose="020B0604030504040204" pitchFamily="50" charset="-128"/>
                <a:ea typeface="メイリオ" panose="020B0604030504040204" pitchFamily="50" charset="-128"/>
              </a:rPr>
              <a:t>　異分野融合型研究シーズの研究費については </a:t>
            </a:r>
            <a:r>
              <a:rPr lang="en-US" altLang="ja-JP" sz="1600" dirty="0">
                <a:latin typeface="メイリオ" panose="020B0604030504040204" pitchFamily="50" charset="-128"/>
                <a:ea typeface="メイリオ" panose="020B0604030504040204" pitchFamily="50" charset="-128"/>
              </a:rPr>
              <a:t>1 </a:t>
            </a:r>
            <a:r>
              <a:rPr lang="ja-JP" altLang="en-US" sz="1600" dirty="0">
                <a:latin typeface="メイリオ" panose="020B0604030504040204" pitchFamily="50" charset="-128"/>
                <a:ea typeface="メイリオ" panose="020B0604030504040204" pitchFamily="50" charset="-128"/>
              </a:rPr>
              <a:t>課題当たりのシーズ研究開発費は </a:t>
            </a:r>
            <a:r>
              <a:rPr lang="en-US" altLang="ja-JP" sz="1600" dirty="0">
                <a:latin typeface="メイリオ" panose="020B0604030504040204" pitchFamily="50" charset="-128"/>
                <a:ea typeface="メイリオ" panose="020B0604030504040204" pitchFamily="50" charset="-128"/>
              </a:rPr>
              <a:t>10,000 </a:t>
            </a:r>
            <a:r>
              <a:rPr lang="ja-JP" altLang="en-US" sz="1600" dirty="0">
                <a:latin typeface="メイリオ" panose="020B0604030504040204" pitchFamily="50" charset="-128"/>
                <a:ea typeface="メイリオ" panose="020B0604030504040204" pitchFamily="50" charset="-128"/>
              </a:rPr>
              <a:t>千円程度</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年度を上限とします。支援するシーズの課題数に制限はありませんが、橋渡し研究支援機関の内外問わず、シーズ研究開発費の総額は補助事業費（直接経費）の上限まで計上することができます。</a:t>
            </a:r>
            <a:endParaRPr lang="en-US" altLang="ja-JP" sz="1600" dirty="0">
              <a:latin typeface="メイリオ" panose="020B0604030504040204" pitchFamily="50" charset="-128"/>
              <a:ea typeface="メイリオ" panose="020B0604030504040204" pitchFamily="50" charset="-128"/>
            </a:endParaRPr>
          </a:p>
          <a:p>
            <a:r>
              <a:rPr lang="ja-JP" altLang="en-US" sz="1400" i="1" dirty="0">
                <a:latin typeface="メイリオ" panose="020B0604030504040204" pitchFamily="50" charset="-128"/>
                <a:ea typeface="メイリオ" panose="020B0604030504040204" pitchFamily="50" charset="-128"/>
              </a:rPr>
              <a:t>（令和４年度橋渡し研究プログラム［異分野融合型研究開発推進事業］公募要領　</a:t>
            </a:r>
            <a:r>
              <a:rPr lang="en-US" altLang="ja-JP" sz="1400" i="1" dirty="0">
                <a:latin typeface="メイリオ" panose="020B0604030504040204" pitchFamily="50" charset="-128"/>
                <a:ea typeface="メイリオ" panose="020B0604030504040204" pitchFamily="50" charset="-128"/>
              </a:rPr>
              <a:t>P.10-12</a:t>
            </a:r>
            <a:r>
              <a:rPr lang="ja-JP" altLang="en-US" sz="1400" i="1" dirty="0">
                <a:latin typeface="メイリオ" panose="020B0604030504040204" pitchFamily="50" charset="-128"/>
                <a:ea typeface="メイリオ" panose="020B0604030504040204" pitchFamily="50" charset="-128"/>
              </a:rPr>
              <a:t>より）</a:t>
            </a:r>
            <a:endParaRPr lang="en-US" altLang="ja-JP" sz="1400" i="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0C801746-DDDE-4BA3-A03F-3288C648D58E}"/>
              </a:ext>
            </a:extLst>
          </p:cNvPr>
          <p:cNvSpPr txBox="1"/>
          <p:nvPr/>
        </p:nvSpPr>
        <p:spPr>
          <a:xfrm>
            <a:off x="251520" y="6357185"/>
            <a:ext cx="8581004" cy="461665"/>
          </a:xfrm>
          <a:prstGeom prst="rect">
            <a:avLst/>
          </a:prstGeom>
          <a:solidFill>
            <a:srgbClr val="E1F4FF"/>
          </a:solidFill>
          <a:effectLst>
            <a:outerShdw blurRad="50800" dist="38100" dir="2700000" algn="tl" rotWithShape="0">
              <a:prstClr val="black">
                <a:alpha val="40000"/>
              </a:prstClr>
            </a:outerShdw>
          </a:effectLst>
        </p:spPr>
        <p:txBody>
          <a:bodyPr wrap="square" rtlCol="0">
            <a:spAutoFit/>
          </a:bodyPr>
          <a:lstStyle/>
          <a:p>
            <a:r>
              <a:rPr kumimoji="1" lang="ja-JP" altLang="en-US" sz="2400" b="1" dirty="0">
                <a:solidFill>
                  <a:schemeClr val="accent5">
                    <a:lumMod val="75000"/>
                  </a:schemeClr>
                </a:solidFill>
                <a:latin typeface="メイリオ" panose="020B0604030504040204" pitchFamily="50" charset="-128"/>
                <a:ea typeface="メイリオ" panose="020B0604030504040204" pitchFamily="50" charset="-128"/>
              </a:rPr>
              <a:t>（予算規模）</a:t>
            </a:r>
            <a:r>
              <a:rPr lang="en-US" altLang="ja-JP" sz="2400" b="1" dirty="0">
                <a:solidFill>
                  <a:schemeClr val="accent5">
                    <a:lumMod val="75000"/>
                  </a:schemeClr>
                </a:solidFill>
                <a:latin typeface="メイリオ" panose="020B0604030504040204" pitchFamily="50" charset="-128"/>
                <a:ea typeface="メイリオ" panose="020B0604030504040204" pitchFamily="50" charset="-128"/>
              </a:rPr>
              <a:t>  </a:t>
            </a:r>
            <a:r>
              <a:rPr kumimoji="1" lang="en-US" altLang="ja-JP" sz="2000" b="1" dirty="0">
                <a:latin typeface="メイリオ" panose="020B0604030504040204" pitchFamily="50" charset="-128"/>
                <a:ea typeface="メイリオ" panose="020B0604030504040204" pitchFamily="50" charset="-128"/>
                <a:cs typeface="Arial" panose="020B0604020202020204" pitchFamily="34" charset="0"/>
              </a:rPr>
              <a:t>4500</a:t>
            </a:r>
            <a:r>
              <a:rPr kumimoji="1" lang="ja-JP" altLang="en-US" sz="2000" b="1" dirty="0">
                <a:latin typeface="メイリオ" panose="020B0604030504040204" pitchFamily="50" charset="-128"/>
                <a:ea typeface="メイリオ" panose="020B0604030504040204" pitchFamily="50" charset="-128"/>
              </a:rPr>
              <a:t>万円程度／１機関　</a:t>
            </a:r>
            <a:r>
              <a:rPr kumimoji="1" lang="ja-JP" altLang="en-US" sz="1400" b="1" dirty="0">
                <a:latin typeface="メイリオ" panose="020B0604030504040204" pitchFamily="50" charset="-128"/>
                <a:ea typeface="メイリオ" panose="020B0604030504040204" pitchFamily="50" charset="-128"/>
              </a:rPr>
              <a:t>（拠点の支援に係る費用も含む）</a:t>
            </a:r>
            <a:r>
              <a:rPr kumimoji="1" lang="ja-JP" altLang="en-US" sz="1400" dirty="0">
                <a:latin typeface="メイリオ" panose="020B0604030504040204" pitchFamily="50" charset="-128"/>
                <a:ea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BC026B2-ABAD-4AF8-8BCA-CF6677559D5E}"/>
              </a:ext>
            </a:extLst>
          </p:cNvPr>
          <p:cNvSpPr/>
          <p:nvPr/>
        </p:nvSpPr>
        <p:spPr>
          <a:xfrm>
            <a:off x="86504" y="2663041"/>
            <a:ext cx="8928992" cy="2062103"/>
          </a:xfrm>
          <a:prstGeom prst="rect">
            <a:avLst/>
          </a:prstGeom>
          <a:ln>
            <a:solidFill>
              <a:srgbClr val="FF0000"/>
            </a:solidFill>
          </a:ln>
        </p:spPr>
        <p:txBody>
          <a:bodyPr wrap="square">
            <a:spAutoFit/>
          </a:bodyPr>
          <a:lstStyle/>
          <a:p>
            <a:r>
              <a:rPr lang="ja-JP" altLang="en-US" sz="1600" b="1" dirty="0">
                <a:latin typeface="メイリオ" panose="020B0604030504040204" pitchFamily="50" charset="-128"/>
                <a:ea typeface="メイリオ" panose="020B0604030504040204" pitchFamily="50" charset="-128"/>
              </a:rPr>
              <a:t>達成目標：</a:t>
            </a:r>
            <a:endParaRPr lang="en-US" altLang="ja-JP" sz="1600" b="1" dirty="0">
              <a:latin typeface="メイリオ" panose="020B0604030504040204" pitchFamily="50" charset="-128"/>
              <a:ea typeface="メイリオ" panose="020B0604030504040204" pitchFamily="50" charset="-128"/>
            </a:endParaRPr>
          </a:p>
          <a:p>
            <a:r>
              <a:rPr lang="ja-JP" altLang="ja-JP" sz="1600" b="1" dirty="0">
                <a:solidFill>
                  <a:srgbClr val="C00000"/>
                </a:solidFill>
                <a:latin typeface="メイリオ" panose="020B0604030504040204" pitchFamily="50" charset="-128"/>
                <a:ea typeface="メイリオ" panose="020B0604030504040204" pitchFamily="50" charset="-128"/>
              </a:rPr>
              <a:t>①および②</a:t>
            </a:r>
            <a:r>
              <a:rPr lang="ja-JP" altLang="en-US" sz="1600" b="1" dirty="0">
                <a:solidFill>
                  <a:srgbClr val="C00000"/>
                </a:solidFill>
                <a:latin typeface="メイリオ" panose="020B0604030504040204" pitchFamily="50" charset="-128"/>
                <a:ea typeface="メイリオ" panose="020B0604030504040204" pitchFamily="50" charset="-128"/>
              </a:rPr>
              <a:t>を達成目標とする。</a:t>
            </a:r>
            <a:r>
              <a:rPr lang="ja-JP" altLang="en-US" sz="1600" b="1" dirty="0">
                <a:solidFill>
                  <a:srgbClr val="0000FF"/>
                </a:solidFill>
                <a:latin typeface="メイリオ" panose="020B0604030504040204" pitchFamily="50" charset="-128"/>
                <a:ea typeface="メイリオ" panose="020B0604030504040204" pitchFamily="50" charset="-128"/>
              </a:rPr>
              <a:t>③～⑤について慶應義塾拠点と検討した上で実施する。</a:t>
            </a:r>
            <a:endParaRPr lang="en-US" altLang="ja-JP" sz="1600" b="1" dirty="0">
              <a:solidFill>
                <a:srgbClr val="0000FF"/>
              </a:solidFill>
              <a:latin typeface="メイリオ" panose="020B0604030504040204" pitchFamily="50" charset="-128"/>
              <a:ea typeface="メイリオ" panose="020B0604030504040204" pitchFamily="50" charset="-128"/>
            </a:endParaRPr>
          </a:p>
          <a:p>
            <a:pPr fontAlgn="base"/>
            <a:r>
              <a:rPr lang="en-US" altLang="ja-JP" sz="1600" b="1" dirty="0">
                <a:solidFill>
                  <a:srgbClr val="C00000"/>
                </a:solidFill>
                <a:latin typeface="メイリオ" panose="020B0604030504040204" pitchFamily="50" charset="-128"/>
                <a:ea typeface="メイリオ" panose="020B0604030504040204" pitchFamily="50" charset="-128"/>
              </a:rPr>
              <a:t>   </a:t>
            </a:r>
            <a:r>
              <a:rPr lang="ja-JP" altLang="ja-JP" sz="1600" b="1" dirty="0">
                <a:solidFill>
                  <a:srgbClr val="C00000"/>
                </a:solidFill>
                <a:latin typeface="メイリオ" panose="020B0604030504040204" pitchFamily="50" charset="-128"/>
                <a:ea typeface="メイリオ" panose="020B0604030504040204" pitchFamily="50" charset="-128"/>
              </a:rPr>
              <a:t>①要素技術の原理確認（医療シーズに繋がる可能性の評価）</a:t>
            </a:r>
            <a:endParaRPr lang="en-US" altLang="ja-JP" sz="1600" b="1" dirty="0">
              <a:solidFill>
                <a:srgbClr val="C00000"/>
              </a:solidFill>
              <a:latin typeface="メイリオ" panose="020B0604030504040204" pitchFamily="50" charset="-128"/>
              <a:ea typeface="メイリオ" panose="020B0604030504040204" pitchFamily="50" charset="-128"/>
            </a:endParaRPr>
          </a:p>
          <a:p>
            <a:pPr fontAlgn="base"/>
            <a:r>
              <a:rPr lang="ja-JP" altLang="en-US" sz="1600" b="1" dirty="0">
                <a:solidFill>
                  <a:srgbClr val="C00000"/>
                </a:solidFill>
                <a:latin typeface="メイリオ" panose="020B0604030504040204" pitchFamily="50" charset="-128"/>
                <a:ea typeface="メイリオ" panose="020B0604030504040204" pitchFamily="50" charset="-128"/>
              </a:rPr>
              <a:t>　②シーズのステージアップ（主にシーズ</a:t>
            </a:r>
            <a:r>
              <a:rPr lang="en-US" altLang="ja-JP" sz="1600" b="1" dirty="0">
                <a:solidFill>
                  <a:srgbClr val="C00000"/>
                </a:solidFill>
                <a:latin typeface="メイリオ" panose="020B0604030504040204" pitchFamily="50" charset="-128"/>
                <a:ea typeface="メイリオ" panose="020B0604030504040204" pitchFamily="50" charset="-128"/>
              </a:rPr>
              <a:t>A</a:t>
            </a:r>
            <a:r>
              <a:rPr lang="ja-JP" altLang="en-US" sz="1600" b="1" dirty="0">
                <a:solidFill>
                  <a:srgbClr val="C00000"/>
                </a:solidFill>
                <a:latin typeface="メイリオ" panose="020B0604030504040204" pitchFamily="50" charset="-128"/>
                <a:ea typeface="メイリオ" panose="020B0604030504040204" pitchFamily="50" charset="-128"/>
              </a:rPr>
              <a:t>）や実用化に関する他研究費事業への応募の促進</a:t>
            </a:r>
            <a:endParaRPr lang="ja-JP" altLang="ja-JP" sz="1600" b="1" dirty="0">
              <a:solidFill>
                <a:srgbClr val="C00000"/>
              </a:solidFill>
              <a:latin typeface="メイリオ" panose="020B0604030504040204" pitchFamily="50" charset="-128"/>
              <a:ea typeface="メイリオ" panose="020B0604030504040204" pitchFamily="50" charset="-128"/>
            </a:endParaRPr>
          </a:p>
          <a:p>
            <a:pPr fontAlgn="base"/>
            <a:r>
              <a:rPr lang="en-US" altLang="ja-JP" sz="1600" b="1" dirty="0">
                <a:solidFill>
                  <a:srgbClr val="0000FF"/>
                </a:solidFill>
                <a:latin typeface="メイリオ" panose="020B0604030504040204" pitchFamily="50" charset="-128"/>
                <a:ea typeface="メイリオ" panose="020B0604030504040204" pitchFamily="50" charset="-128"/>
              </a:rPr>
              <a:t>   </a:t>
            </a:r>
            <a:r>
              <a:rPr lang="ja-JP" altLang="en-US" sz="1600" b="1" dirty="0">
                <a:solidFill>
                  <a:srgbClr val="0000FF"/>
                </a:solidFill>
                <a:latin typeface="メイリオ" panose="020B0604030504040204" pitchFamily="50" charset="-128"/>
                <a:ea typeface="メイリオ" panose="020B0604030504040204" pitchFamily="50" charset="-128"/>
              </a:rPr>
              <a:t>③企業との情報交換の場の設定等による企業との議論開始</a:t>
            </a:r>
            <a:endParaRPr lang="ja-JP" altLang="ja-JP" sz="1600" b="1" dirty="0">
              <a:solidFill>
                <a:srgbClr val="0000FF"/>
              </a:solidFill>
              <a:latin typeface="メイリオ" panose="020B0604030504040204" pitchFamily="50" charset="-128"/>
              <a:ea typeface="メイリオ" panose="020B0604030504040204" pitchFamily="50" charset="-128"/>
            </a:endParaRPr>
          </a:p>
          <a:p>
            <a:pPr fontAlgn="base"/>
            <a:r>
              <a:rPr lang="en-US" altLang="ja-JP" sz="1600" b="1" dirty="0">
                <a:solidFill>
                  <a:srgbClr val="0000FF"/>
                </a:solidFill>
                <a:latin typeface="メイリオ" panose="020B0604030504040204" pitchFamily="50" charset="-128"/>
                <a:ea typeface="メイリオ" panose="020B0604030504040204" pitchFamily="50" charset="-128"/>
              </a:rPr>
              <a:t>   </a:t>
            </a:r>
            <a:r>
              <a:rPr lang="ja-JP" altLang="en-US" sz="1600" b="1" dirty="0">
                <a:solidFill>
                  <a:srgbClr val="0000FF"/>
                </a:solidFill>
                <a:latin typeface="メイリオ" panose="020B0604030504040204" pitchFamily="50" charset="-128"/>
                <a:ea typeface="メイリオ" panose="020B0604030504040204" pitchFamily="50" charset="-128"/>
              </a:rPr>
              <a:t>④</a:t>
            </a:r>
            <a:r>
              <a:rPr lang="ja-JP" altLang="ja-JP" sz="1600" b="1" dirty="0">
                <a:solidFill>
                  <a:srgbClr val="0000FF"/>
                </a:solidFill>
                <a:latin typeface="メイリオ" panose="020B0604030504040204" pitchFamily="50" charset="-128"/>
                <a:ea typeface="メイリオ" panose="020B0604030504040204" pitchFamily="50" charset="-128"/>
              </a:rPr>
              <a:t>企業</a:t>
            </a:r>
            <a:r>
              <a:rPr lang="ja-JP" altLang="en-US" sz="1600" b="1" dirty="0">
                <a:solidFill>
                  <a:srgbClr val="0000FF"/>
                </a:solidFill>
                <a:latin typeface="メイリオ" panose="020B0604030504040204" pitchFamily="50" charset="-128"/>
                <a:ea typeface="メイリオ" panose="020B0604030504040204" pitchFamily="50" charset="-128"/>
              </a:rPr>
              <a:t>と連携した上で特許出願・特許網構築</a:t>
            </a:r>
            <a:endParaRPr lang="ja-JP" altLang="ja-JP" sz="1600" b="1" dirty="0">
              <a:solidFill>
                <a:srgbClr val="0000FF"/>
              </a:solidFill>
              <a:latin typeface="メイリオ" panose="020B0604030504040204" pitchFamily="50" charset="-128"/>
              <a:ea typeface="メイリオ" panose="020B0604030504040204" pitchFamily="50" charset="-128"/>
            </a:endParaRPr>
          </a:p>
          <a:p>
            <a:pPr fontAlgn="base"/>
            <a:r>
              <a:rPr lang="en-US" altLang="ja-JP" sz="1600" b="1" dirty="0">
                <a:solidFill>
                  <a:srgbClr val="0000FF"/>
                </a:solidFill>
                <a:latin typeface="メイリオ" panose="020B0604030504040204" pitchFamily="50" charset="-128"/>
                <a:ea typeface="メイリオ" panose="020B0604030504040204" pitchFamily="50" charset="-128"/>
              </a:rPr>
              <a:t>   </a:t>
            </a:r>
            <a:r>
              <a:rPr lang="ja-JP" altLang="en-US" sz="1600" b="1" dirty="0">
                <a:solidFill>
                  <a:srgbClr val="0000FF"/>
                </a:solidFill>
                <a:latin typeface="メイリオ" panose="020B0604030504040204" pitchFamily="50" charset="-128"/>
                <a:ea typeface="メイリオ" panose="020B0604030504040204" pitchFamily="50" charset="-128"/>
              </a:rPr>
              <a:t>⑤</a:t>
            </a:r>
            <a:r>
              <a:rPr lang="ja-JP" altLang="ja-JP" sz="1600" b="1" dirty="0">
                <a:solidFill>
                  <a:srgbClr val="0000FF"/>
                </a:solidFill>
                <a:latin typeface="メイリオ" panose="020B0604030504040204" pitchFamily="50" charset="-128"/>
                <a:ea typeface="メイリオ" panose="020B0604030504040204" pitchFamily="50" charset="-128"/>
              </a:rPr>
              <a:t>先端技術が社会的に受け入れられるための技術アセスメントや</a:t>
            </a:r>
            <a:endParaRPr lang="en-US" altLang="ja-JP" sz="1600" b="1" dirty="0">
              <a:solidFill>
                <a:srgbClr val="0000FF"/>
              </a:solidFill>
              <a:latin typeface="メイリオ" panose="020B0604030504040204" pitchFamily="50" charset="-128"/>
              <a:ea typeface="メイリオ" panose="020B0604030504040204" pitchFamily="50" charset="-128"/>
            </a:endParaRPr>
          </a:p>
          <a:p>
            <a:pPr fontAlgn="base"/>
            <a:r>
              <a:rPr lang="ja-JP" altLang="en-US" sz="1600" b="1" dirty="0">
                <a:solidFill>
                  <a:srgbClr val="0000FF"/>
                </a:solidFill>
                <a:latin typeface="メイリオ" panose="020B0604030504040204" pitchFamily="50" charset="-128"/>
                <a:ea typeface="メイリオ" panose="020B0604030504040204" pitchFamily="50" charset="-128"/>
              </a:rPr>
              <a:t>　　</a:t>
            </a:r>
            <a:r>
              <a:rPr lang="en-US" altLang="ja-JP" sz="1600" b="1" dirty="0">
                <a:solidFill>
                  <a:srgbClr val="0000FF"/>
                </a:solidFill>
                <a:latin typeface="メイリオ" panose="020B0604030504040204" pitchFamily="50" charset="-128"/>
                <a:ea typeface="メイリオ" panose="020B0604030504040204" pitchFamily="50" charset="-128"/>
              </a:rPr>
              <a:t>ELSI</a:t>
            </a:r>
            <a:r>
              <a:rPr lang="ja-JP" altLang="ja-JP" sz="1600" b="1" dirty="0">
                <a:solidFill>
                  <a:srgbClr val="0000FF"/>
                </a:solidFill>
                <a:latin typeface="メイリオ" panose="020B0604030504040204" pitchFamily="50" charset="-128"/>
                <a:ea typeface="メイリオ" panose="020B0604030504040204" pitchFamily="50" charset="-128"/>
              </a:rPr>
              <a:t>（倫理的社会的法的課題）、ガイドライン提言等への取組の開始</a:t>
            </a:r>
          </a:p>
        </p:txBody>
      </p:sp>
      <p:sp>
        <p:nvSpPr>
          <p:cNvPr id="11" name="テキスト ボックス 10">
            <a:extLst>
              <a:ext uri="{FF2B5EF4-FFF2-40B4-BE49-F238E27FC236}">
                <a16:creationId xmlns:a16="http://schemas.microsoft.com/office/drawing/2014/main" id="{9062E8AA-554E-4218-9F7F-945D98866B42}"/>
              </a:ext>
            </a:extLst>
          </p:cNvPr>
          <p:cNvSpPr txBox="1"/>
          <p:nvPr/>
        </p:nvSpPr>
        <p:spPr>
          <a:xfrm>
            <a:off x="35496" y="85886"/>
            <a:ext cx="6530955" cy="461665"/>
          </a:xfrm>
          <a:prstGeom prst="rect">
            <a:avLst/>
          </a:prstGeom>
          <a:noFill/>
        </p:spPr>
        <p:txBody>
          <a:bodyPr wrap="none" rtlCol="0">
            <a:spAutoFit/>
          </a:bodyPr>
          <a:lstStyle/>
          <a:p>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異分野融合型研究シーズ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シーズ</a:t>
            </a:r>
            <a:r>
              <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H)</a:t>
            </a:r>
            <a:r>
              <a:rPr lang="ja-JP" altLang="en-US"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拠点審査</a:t>
            </a:r>
            <a:endParaRPr lang="en-US" altLang="ja-JP" sz="2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5A9FAAA7-8BD1-4C81-9BAA-4CA7B84ED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837" y="60733"/>
            <a:ext cx="2073089" cy="471218"/>
          </a:xfrm>
          <a:prstGeom prst="rect">
            <a:avLst/>
          </a:prstGeom>
        </p:spPr>
      </p:pic>
      <p:sp>
        <p:nvSpPr>
          <p:cNvPr id="12" name="Rectangle 2"/>
          <p:cNvSpPr>
            <a:spLocks noChangeArrowheads="1"/>
          </p:cNvSpPr>
          <p:nvPr/>
        </p:nvSpPr>
        <p:spPr bwMode="auto">
          <a:xfrm>
            <a:off x="1588" y="576718"/>
            <a:ext cx="9140825" cy="71437"/>
          </a:xfrm>
          <a:prstGeom prst="rect">
            <a:avLst/>
          </a:prstGeom>
          <a:solidFill>
            <a:srgbClr val="C00000"/>
          </a:solidFill>
          <a:ln w="38100">
            <a:solidFill>
              <a:srgbClr val="00147A"/>
            </a:solidFill>
            <a:miter lim="800000"/>
            <a:headEnd/>
            <a:tailEnd/>
          </a:ln>
          <a:effectLst/>
        </p:spPr>
        <p:txBody>
          <a:bodyPr wrap="none" anchor="ctr"/>
          <a:lstStyle/>
          <a:p>
            <a:pPr>
              <a:defRPr/>
            </a:pPr>
            <a:endParaRPr kumimoji="0" lang="ja-JP" altLang="en-US" kern="0">
              <a:solidFill>
                <a:srgbClr val="FFFFFF"/>
              </a:solidFill>
              <a:latin typeface="Garamond" pitchFamily="18" charset="0"/>
              <a:ea typeface="ＭＳ Ｐゴシック"/>
            </a:endParaRPr>
          </a:p>
        </p:txBody>
      </p:sp>
    </p:spTree>
    <p:extLst>
      <p:ext uri="{BB962C8B-B14F-4D97-AF65-F5344CB8AC3E}">
        <p14:creationId xmlns:p14="http://schemas.microsoft.com/office/powerpoint/2010/main" val="11924453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9A5E84B032370498AA2EFB16EC65147" ma:contentTypeVersion="11" ma:contentTypeDescription="新しいドキュメントを作成します。" ma:contentTypeScope="" ma:versionID="5e685a9a80d4a6e38cf255d7ced44e8b">
  <xsd:schema xmlns:xsd="http://www.w3.org/2001/XMLSchema" xmlns:xs="http://www.w3.org/2001/XMLSchema" xmlns:p="http://schemas.microsoft.com/office/2006/metadata/properties" xmlns:ns3="c49efd31-11ff-4d2d-8727-c6d0a1708b27" targetNamespace="http://schemas.microsoft.com/office/2006/metadata/properties" ma:root="true" ma:fieldsID="8cf3b57f3f35b4cf25467e7e3decf35d" ns3:_="">
    <xsd:import namespace="c49efd31-11ff-4d2d-8727-c6d0a1708b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efd31-11ff-4d2d-8727-c6d0a1708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8ADA21-A3E4-4C5D-99B9-14A4B263F241}">
  <ds:schemaRefs>
    <ds:schemaRef ds:uri="http://schemas.microsoft.com/sharepoint/v3/contenttype/forms"/>
  </ds:schemaRefs>
</ds:datastoreItem>
</file>

<file path=customXml/itemProps2.xml><?xml version="1.0" encoding="utf-8"?>
<ds:datastoreItem xmlns:ds="http://schemas.openxmlformats.org/officeDocument/2006/customXml" ds:itemID="{CD920C9E-3D01-4E38-B7B2-C43B442534D3}">
  <ds:schemaRefs>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c49efd31-11ff-4d2d-8727-c6d0a1708b27"/>
  </ds:schemaRefs>
</ds:datastoreItem>
</file>

<file path=customXml/itemProps3.xml><?xml version="1.0" encoding="utf-8"?>
<ds:datastoreItem xmlns:ds="http://schemas.openxmlformats.org/officeDocument/2006/customXml" ds:itemID="{40C91180-5DDF-4A4D-A3D5-8D88668F2D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efd31-11ff-4d2d-8727-c6d0a1708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3200</TotalTime>
  <Words>4015</Words>
  <Application>Microsoft Office PowerPoint</Application>
  <PresentationFormat>画面に合わせる (4:3)</PresentationFormat>
  <Paragraphs>428</Paragraphs>
  <Slides>20</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20</vt:i4>
      </vt:variant>
    </vt:vector>
  </HeadingPairs>
  <TitlesOfParts>
    <vt:vector size="33" baseType="lpstr">
      <vt:lpstr>HGP創英角ﾎﾟｯﾌﾟ体</vt:lpstr>
      <vt:lpstr>HG丸ｺﾞｼｯｸM-PRO</vt:lpstr>
      <vt:lpstr>ＭＳ Ｐゴシック</vt:lpstr>
      <vt:lpstr>メイリオ</vt:lpstr>
      <vt:lpstr>メイリオ</vt:lpstr>
      <vt:lpstr>Yu Gothic</vt:lpstr>
      <vt:lpstr>Arial</vt:lpstr>
      <vt:lpstr>Calibri</vt:lpstr>
      <vt:lpstr>Garamond</vt:lpstr>
      <vt:lpstr>Times New Roman</vt:lpstr>
      <vt:lpstr>Wingdings</vt:lpstr>
      <vt:lpstr>ZWAdobeF</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慶應義塾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産学連携・孤嶋</dc:creator>
  <cp:lastModifiedBy>作成者</cp:lastModifiedBy>
  <cp:revision>345</cp:revision>
  <cp:lastPrinted>2018-05-10T12:05:38Z</cp:lastPrinted>
  <dcterms:created xsi:type="dcterms:W3CDTF">2014-10-29T07:35:20Z</dcterms:created>
  <dcterms:modified xsi:type="dcterms:W3CDTF">2022-05-09T06:04:43Z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0x01010009A5E84B032370498AA2EFB16EC65147</vt:lpwstr>
  </property>
</Properties>
</file>